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384" r:id="rId2"/>
    <p:sldId id="258" r:id="rId3"/>
    <p:sldId id="259" r:id="rId4"/>
    <p:sldId id="385" r:id="rId5"/>
    <p:sldId id="386" r:id="rId6"/>
    <p:sldId id="387" r:id="rId7"/>
    <p:sldId id="395" r:id="rId8"/>
    <p:sldId id="396" r:id="rId9"/>
    <p:sldId id="388" r:id="rId10"/>
    <p:sldId id="397" r:id="rId11"/>
    <p:sldId id="390" r:id="rId12"/>
    <p:sldId id="399" r:id="rId13"/>
    <p:sldId id="401" r:id="rId14"/>
    <p:sldId id="402" r:id="rId15"/>
    <p:sldId id="40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2" clrIdx="0">
    <p:extLst>
      <p:ext uri="{19B8F6BF-5375-455C-9EA6-DF929625EA0E}">
        <p15:presenceInfo xmlns:p15="http://schemas.microsoft.com/office/powerpoint/2012/main" userId="5bbd4ccfd39a848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26" autoAdjust="0"/>
  </p:normalViewPr>
  <p:slideViewPr>
    <p:cSldViewPr snapToGrid="0">
      <p:cViewPr>
        <p:scale>
          <a:sx n="88" d="100"/>
          <a:sy n="88" d="100"/>
        </p:scale>
        <p:origin x="494" y="-240"/>
      </p:cViewPr>
      <p:guideLst/>
    </p:cSldViewPr>
  </p:slideViewPr>
  <p:notesTextViewPr>
    <p:cViewPr>
      <p:scale>
        <a:sx n="3" d="2"/>
        <a:sy n="3" d="2"/>
      </p:scale>
      <p:origin x="0" y="0"/>
    </p:cViewPr>
  </p:notesTextViewPr>
  <p:notesViewPr>
    <p:cSldViewPr snapToGrid="0">
      <p:cViewPr varScale="1">
        <p:scale>
          <a:sx n="53" d="100"/>
          <a:sy n="53" d="100"/>
        </p:scale>
        <p:origin x="283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B3E54A-BB3F-4FCF-BF97-4352FCE54E79}"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tr-TR"/>
        </a:p>
      </dgm:t>
    </dgm:pt>
    <dgm:pt modelId="{C0075111-34A0-466B-949D-CD195644C131}">
      <dgm:prSet phldrT="[Text]" custT="1"/>
      <dgm:spPr/>
      <dgm:t>
        <a:bodyPr/>
        <a:lstStyle/>
        <a:p>
          <a:r>
            <a:rPr lang="tr-TR" sz="2800" dirty="0"/>
            <a:t>BİRİMİN</a:t>
          </a:r>
        </a:p>
        <a:p>
          <a:r>
            <a:rPr lang="tr-TR" sz="2800" dirty="0"/>
            <a:t>TANITIMI</a:t>
          </a:r>
        </a:p>
      </dgm:t>
    </dgm:pt>
    <dgm:pt modelId="{1713988B-9A88-4135-9E13-12884EB39A57}" type="parTrans" cxnId="{A2F8EF1E-4FE5-4D94-942C-E44DA1BA5B65}">
      <dgm:prSet/>
      <dgm:spPr/>
      <dgm:t>
        <a:bodyPr/>
        <a:lstStyle/>
        <a:p>
          <a:endParaRPr lang="tr-TR" sz="2800"/>
        </a:p>
      </dgm:t>
    </dgm:pt>
    <dgm:pt modelId="{A4F146A5-E6A9-4FBB-AD55-88862E8AE475}" type="sibTrans" cxnId="{A2F8EF1E-4FE5-4D94-942C-E44DA1BA5B65}">
      <dgm:prSet/>
      <dgm:spPr/>
      <dgm:t>
        <a:bodyPr/>
        <a:lstStyle/>
        <a:p>
          <a:endParaRPr lang="tr-TR" sz="2800"/>
        </a:p>
      </dgm:t>
    </dgm:pt>
    <dgm:pt modelId="{52EC48C5-5070-4CB2-9DC6-5077B3D74E8C}">
      <dgm:prSet phldrT="[Text]" custT="1"/>
      <dgm:spPr/>
      <dgm:t>
        <a:bodyPr/>
        <a:lstStyle/>
        <a:p>
          <a:r>
            <a:rPr lang="tr-TR" sz="2800" dirty="0"/>
            <a:t>BİRİM FAALİYETLERİ</a:t>
          </a:r>
        </a:p>
      </dgm:t>
    </dgm:pt>
    <dgm:pt modelId="{7DFF35F0-5120-431F-9876-ECB1FB020F23}" type="parTrans" cxnId="{3A6D47CB-01FE-4DE1-A217-A0CFF43EE09B}">
      <dgm:prSet/>
      <dgm:spPr/>
      <dgm:t>
        <a:bodyPr/>
        <a:lstStyle/>
        <a:p>
          <a:endParaRPr lang="tr-TR" sz="2800"/>
        </a:p>
      </dgm:t>
    </dgm:pt>
    <dgm:pt modelId="{383BB901-C9C3-49DA-BF65-9469CD68F95D}" type="sibTrans" cxnId="{3A6D47CB-01FE-4DE1-A217-A0CFF43EE09B}">
      <dgm:prSet/>
      <dgm:spPr/>
      <dgm:t>
        <a:bodyPr/>
        <a:lstStyle/>
        <a:p>
          <a:endParaRPr lang="tr-TR" sz="2800"/>
        </a:p>
      </dgm:t>
    </dgm:pt>
    <dgm:pt modelId="{42B60853-06A3-4B16-AB3C-A607F695BB1A}">
      <dgm:prSet phldrT="[Text]" custT="1"/>
      <dgm:spPr/>
      <dgm:t>
        <a:bodyPr/>
        <a:lstStyle/>
        <a:p>
          <a:r>
            <a:rPr lang="tr-TR" sz="2800" dirty="0"/>
            <a:t>BİRİM HEDEFLERİ</a:t>
          </a:r>
        </a:p>
      </dgm:t>
    </dgm:pt>
    <dgm:pt modelId="{0F8C7C1C-36F9-433C-9A62-E0961CCC790D}" type="parTrans" cxnId="{1BF6713F-F978-4D06-BA90-A0517DE492A6}">
      <dgm:prSet/>
      <dgm:spPr/>
      <dgm:t>
        <a:bodyPr/>
        <a:lstStyle/>
        <a:p>
          <a:endParaRPr lang="tr-TR" sz="2800"/>
        </a:p>
      </dgm:t>
    </dgm:pt>
    <dgm:pt modelId="{CBB8DF52-E9A7-40CB-9E26-FD8CFAF73F9E}" type="sibTrans" cxnId="{1BF6713F-F978-4D06-BA90-A0517DE492A6}">
      <dgm:prSet/>
      <dgm:spPr/>
      <dgm:t>
        <a:bodyPr/>
        <a:lstStyle/>
        <a:p>
          <a:endParaRPr lang="tr-TR" sz="2800"/>
        </a:p>
      </dgm:t>
    </dgm:pt>
    <dgm:pt modelId="{3E1FCF84-6F3C-4D0C-A43C-383315ECDFE6}" type="pres">
      <dgm:prSet presAssocID="{26B3E54A-BB3F-4FCF-BF97-4352FCE54E79}" presName="Name0" presStyleCnt="0">
        <dgm:presLayoutVars>
          <dgm:chMax val="11"/>
          <dgm:chPref val="11"/>
          <dgm:dir/>
          <dgm:resizeHandles/>
        </dgm:presLayoutVars>
      </dgm:prSet>
      <dgm:spPr/>
    </dgm:pt>
    <dgm:pt modelId="{04EC5251-A839-4D22-B1FB-9B1C43B12455}" type="pres">
      <dgm:prSet presAssocID="{42B60853-06A3-4B16-AB3C-A607F695BB1A}" presName="Accent3" presStyleCnt="0"/>
      <dgm:spPr/>
    </dgm:pt>
    <dgm:pt modelId="{F352B507-CEE8-4BC6-9443-CB0FE1DE6F01}" type="pres">
      <dgm:prSet presAssocID="{42B60853-06A3-4B16-AB3C-A607F695BB1A}" presName="Accent" presStyleLbl="node1" presStyleIdx="0" presStyleCnt="3"/>
      <dgm:spPr/>
    </dgm:pt>
    <dgm:pt modelId="{FE449437-E1CB-43C1-B65B-740085E13CEF}" type="pres">
      <dgm:prSet presAssocID="{42B60853-06A3-4B16-AB3C-A607F695BB1A}" presName="ParentBackground3" presStyleCnt="0"/>
      <dgm:spPr/>
    </dgm:pt>
    <dgm:pt modelId="{B16608A7-E96D-48C4-9342-AAE69B53FEC0}" type="pres">
      <dgm:prSet presAssocID="{42B60853-06A3-4B16-AB3C-A607F695BB1A}" presName="ParentBackground" presStyleLbl="fgAcc1" presStyleIdx="0" presStyleCnt="3"/>
      <dgm:spPr/>
    </dgm:pt>
    <dgm:pt modelId="{8D6A042A-FEC1-4995-AA5B-88E9EABDDC9B}" type="pres">
      <dgm:prSet presAssocID="{42B60853-06A3-4B16-AB3C-A607F695BB1A}" presName="Parent3" presStyleLbl="revTx" presStyleIdx="0" presStyleCnt="0">
        <dgm:presLayoutVars>
          <dgm:chMax val="1"/>
          <dgm:chPref val="1"/>
          <dgm:bulletEnabled val="1"/>
        </dgm:presLayoutVars>
      </dgm:prSet>
      <dgm:spPr/>
    </dgm:pt>
    <dgm:pt modelId="{158CFC1D-70BD-4A4D-9079-F0879DCA5282}" type="pres">
      <dgm:prSet presAssocID="{52EC48C5-5070-4CB2-9DC6-5077B3D74E8C}" presName="Accent2" presStyleCnt="0"/>
      <dgm:spPr/>
    </dgm:pt>
    <dgm:pt modelId="{4DEFAD41-A008-42F1-8FFC-131EB3F070F2}" type="pres">
      <dgm:prSet presAssocID="{52EC48C5-5070-4CB2-9DC6-5077B3D74E8C}" presName="Accent" presStyleLbl="node1" presStyleIdx="1" presStyleCnt="3"/>
      <dgm:spPr/>
    </dgm:pt>
    <dgm:pt modelId="{56A6F35C-65E6-4B47-B402-76A806AF24FC}" type="pres">
      <dgm:prSet presAssocID="{52EC48C5-5070-4CB2-9DC6-5077B3D74E8C}" presName="ParentBackground2" presStyleCnt="0"/>
      <dgm:spPr/>
    </dgm:pt>
    <dgm:pt modelId="{4CA67D7D-F13C-435E-8781-1833207D7FE3}" type="pres">
      <dgm:prSet presAssocID="{52EC48C5-5070-4CB2-9DC6-5077B3D74E8C}" presName="ParentBackground" presStyleLbl="fgAcc1" presStyleIdx="1" presStyleCnt="3"/>
      <dgm:spPr/>
    </dgm:pt>
    <dgm:pt modelId="{71553D98-2E73-41E7-9921-FD267DE08EFA}" type="pres">
      <dgm:prSet presAssocID="{52EC48C5-5070-4CB2-9DC6-5077B3D74E8C}" presName="Parent2" presStyleLbl="revTx" presStyleIdx="0" presStyleCnt="0">
        <dgm:presLayoutVars>
          <dgm:chMax val="1"/>
          <dgm:chPref val="1"/>
          <dgm:bulletEnabled val="1"/>
        </dgm:presLayoutVars>
      </dgm:prSet>
      <dgm:spPr/>
    </dgm:pt>
    <dgm:pt modelId="{757A70D1-2BC6-465E-866A-E407A689AE54}" type="pres">
      <dgm:prSet presAssocID="{C0075111-34A0-466B-949D-CD195644C131}" presName="Accent1" presStyleCnt="0"/>
      <dgm:spPr/>
    </dgm:pt>
    <dgm:pt modelId="{BAB6EB2E-63C4-42AD-9BFA-C527043C480A}" type="pres">
      <dgm:prSet presAssocID="{C0075111-34A0-466B-949D-CD195644C131}" presName="Accent" presStyleLbl="node1" presStyleIdx="2" presStyleCnt="3"/>
      <dgm:spPr/>
    </dgm:pt>
    <dgm:pt modelId="{BBCEBD38-E292-4C57-948C-40D3998BD71F}" type="pres">
      <dgm:prSet presAssocID="{C0075111-34A0-466B-949D-CD195644C131}" presName="ParentBackground1" presStyleCnt="0"/>
      <dgm:spPr/>
    </dgm:pt>
    <dgm:pt modelId="{D5BFE6C4-039A-4EE6-A2BC-0D53DF068164}" type="pres">
      <dgm:prSet presAssocID="{C0075111-34A0-466B-949D-CD195644C131}" presName="ParentBackground" presStyleLbl="fgAcc1" presStyleIdx="2" presStyleCnt="3"/>
      <dgm:spPr/>
    </dgm:pt>
    <dgm:pt modelId="{50235E72-F05C-4C71-8C69-DC8324125781}" type="pres">
      <dgm:prSet presAssocID="{C0075111-34A0-466B-949D-CD195644C131}" presName="Parent1" presStyleLbl="revTx" presStyleIdx="0" presStyleCnt="0">
        <dgm:presLayoutVars>
          <dgm:chMax val="1"/>
          <dgm:chPref val="1"/>
          <dgm:bulletEnabled val="1"/>
        </dgm:presLayoutVars>
      </dgm:prSet>
      <dgm:spPr/>
    </dgm:pt>
  </dgm:ptLst>
  <dgm:cxnLst>
    <dgm:cxn modelId="{7FDFBB0E-219A-4202-8635-5BACDA69AA24}" type="presOf" srcId="{52EC48C5-5070-4CB2-9DC6-5077B3D74E8C}" destId="{71553D98-2E73-41E7-9921-FD267DE08EFA}" srcOrd="1" destOrd="0" presId="urn:microsoft.com/office/officeart/2011/layout/CircleProcess"/>
    <dgm:cxn modelId="{39B6711C-2B4E-420E-8160-95D6D4C9E28D}" type="presOf" srcId="{42B60853-06A3-4B16-AB3C-A607F695BB1A}" destId="{B16608A7-E96D-48C4-9342-AAE69B53FEC0}" srcOrd="0" destOrd="0" presId="urn:microsoft.com/office/officeart/2011/layout/CircleProcess"/>
    <dgm:cxn modelId="{A2F8EF1E-4FE5-4D94-942C-E44DA1BA5B65}" srcId="{26B3E54A-BB3F-4FCF-BF97-4352FCE54E79}" destId="{C0075111-34A0-466B-949D-CD195644C131}" srcOrd="0" destOrd="0" parTransId="{1713988B-9A88-4135-9E13-12884EB39A57}" sibTransId="{A4F146A5-E6A9-4FBB-AD55-88862E8AE475}"/>
    <dgm:cxn modelId="{E5245635-B7F0-4B05-9F94-B4742E50E335}" type="presOf" srcId="{C0075111-34A0-466B-949D-CD195644C131}" destId="{D5BFE6C4-039A-4EE6-A2BC-0D53DF068164}" srcOrd="0" destOrd="0" presId="urn:microsoft.com/office/officeart/2011/layout/CircleProcess"/>
    <dgm:cxn modelId="{1BF6713F-F978-4D06-BA90-A0517DE492A6}" srcId="{26B3E54A-BB3F-4FCF-BF97-4352FCE54E79}" destId="{42B60853-06A3-4B16-AB3C-A607F695BB1A}" srcOrd="2" destOrd="0" parTransId="{0F8C7C1C-36F9-433C-9A62-E0961CCC790D}" sibTransId="{CBB8DF52-E9A7-40CB-9E26-FD8CFAF73F9E}"/>
    <dgm:cxn modelId="{E3E2604F-2D30-4CDE-87E4-7BD7F8F8F835}" type="presOf" srcId="{26B3E54A-BB3F-4FCF-BF97-4352FCE54E79}" destId="{3E1FCF84-6F3C-4D0C-A43C-383315ECDFE6}" srcOrd="0" destOrd="0" presId="urn:microsoft.com/office/officeart/2011/layout/CircleProcess"/>
    <dgm:cxn modelId="{43A80F9A-6225-46CB-89AB-00947AC89DE4}" type="presOf" srcId="{42B60853-06A3-4B16-AB3C-A607F695BB1A}" destId="{8D6A042A-FEC1-4995-AA5B-88E9EABDDC9B}" srcOrd="1" destOrd="0" presId="urn:microsoft.com/office/officeart/2011/layout/CircleProcess"/>
    <dgm:cxn modelId="{96534BC9-7157-486C-B3C0-E73B953946E9}" type="presOf" srcId="{C0075111-34A0-466B-949D-CD195644C131}" destId="{50235E72-F05C-4C71-8C69-DC8324125781}" srcOrd="1" destOrd="0" presId="urn:microsoft.com/office/officeart/2011/layout/CircleProcess"/>
    <dgm:cxn modelId="{3A6D47CB-01FE-4DE1-A217-A0CFF43EE09B}" srcId="{26B3E54A-BB3F-4FCF-BF97-4352FCE54E79}" destId="{52EC48C5-5070-4CB2-9DC6-5077B3D74E8C}" srcOrd="1" destOrd="0" parTransId="{7DFF35F0-5120-431F-9876-ECB1FB020F23}" sibTransId="{383BB901-C9C3-49DA-BF65-9469CD68F95D}"/>
    <dgm:cxn modelId="{921CC9EC-3194-4E9D-8FB5-D0F378550E01}" type="presOf" srcId="{52EC48C5-5070-4CB2-9DC6-5077B3D74E8C}" destId="{4CA67D7D-F13C-435E-8781-1833207D7FE3}" srcOrd="0" destOrd="0" presId="urn:microsoft.com/office/officeart/2011/layout/CircleProcess"/>
    <dgm:cxn modelId="{0BF8BE61-405C-499C-9068-F3140BB5FEDF}" type="presParOf" srcId="{3E1FCF84-6F3C-4D0C-A43C-383315ECDFE6}" destId="{04EC5251-A839-4D22-B1FB-9B1C43B12455}" srcOrd="0" destOrd="0" presId="urn:microsoft.com/office/officeart/2011/layout/CircleProcess"/>
    <dgm:cxn modelId="{8562075C-4805-416A-BD6B-1D526080A6DD}" type="presParOf" srcId="{04EC5251-A839-4D22-B1FB-9B1C43B12455}" destId="{F352B507-CEE8-4BC6-9443-CB0FE1DE6F01}" srcOrd="0" destOrd="0" presId="urn:microsoft.com/office/officeart/2011/layout/CircleProcess"/>
    <dgm:cxn modelId="{5263362A-043F-40B5-86EE-46941C3A46C2}" type="presParOf" srcId="{3E1FCF84-6F3C-4D0C-A43C-383315ECDFE6}" destId="{FE449437-E1CB-43C1-B65B-740085E13CEF}" srcOrd="1" destOrd="0" presId="urn:microsoft.com/office/officeart/2011/layout/CircleProcess"/>
    <dgm:cxn modelId="{94D63ADB-46D5-4482-BCD8-22F4CBDCAAEB}" type="presParOf" srcId="{FE449437-E1CB-43C1-B65B-740085E13CEF}" destId="{B16608A7-E96D-48C4-9342-AAE69B53FEC0}" srcOrd="0" destOrd="0" presId="urn:microsoft.com/office/officeart/2011/layout/CircleProcess"/>
    <dgm:cxn modelId="{C05ED42E-0A53-4487-A2BC-25035D7500E1}" type="presParOf" srcId="{3E1FCF84-6F3C-4D0C-A43C-383315ECDFE6}" destId="{8D6A042A-FEC1-4995-AA5B-88E9EABDDC9B}" srcOrd="2" destOrd="0" presId="urn:microsoft.com/office/officeart/2011/layout/CircleProcess"/>
    <dgm:cxn modelId="{9465F614-4B22-4BCF-8AE5-4B154BFBA13F}" type="presParOf" srcId="{3E1FCF84-6F3C-4D0C-A43C-383315ECDFE6}" destId="{158CFC1D-70BD-4A4D-9079-F0879DCA5282}" srcOrd="3" destOrd="0" presId="urn:microsoft.com/office/officeart/2011/layout/CircleProcess"/>
    <dgm:cxn modelId="{8C72404A-BB8B-465D-BC3D-FA88D7B97FC5}" type="presParOf" srcId="{158CFC1D-70BD-4A4D-9079-F0879DCA5282}" destId="{4DEFAD41-A008-42F1-8FFC-131EB3F070F2}" srcOrd="0" destOrd="0" presId="urn:microsoft.com/office/officeart/2011/layout/CircleProcess"/>
    <dgm:cxn modelId="{675D2322-BC03-46DD-91D6-1DE098514429}" type="presParOf" srcId="{3E1FCF84-6F3C-4D0C-A43C-383315ECDFE6}" destId="{56A6F35C-65E6-4B47-B402-76A806AF24FC}" srcOrd="4" destOrd="0" presId="urn:microsoft.com/office/officeart/2011/layout/CircleProcess"/>
    <dgm:cxn modelId="{6935744C-B21B-48B5-9C07-B1B139214CF5}" type="presParOf" srcId="{56A6F35C-65E6-4B47-B402-76A806AF24FC}" destId="{4CA67D7D-F13C-435E-8781-1833207D7FE3}" srcOrd="0" destOrd="0" presId="urn:microsoft.com/office/officeart/2011/layout/CircleProcess"/>
    <dgm:cxn modelId="{0BE475DA-B7F5-4907-87FA-FA1E4D3720BF}" type="presParOf" srcId="{3E1FCF84-6F3C-4D0C-A43C-383315ECDFE6}" destId="{71553D98-2E73-41E7-9921-FD267DE08EFA}" srcOrd="5" destOrd="0" presId="urn:microsoft.com/office/officeart/2011/layout/CircleProcess"/>
    <dgm:cxn modelId="{260E4F26-0168-4CE8-A313-D69B5E566682}" type="presParOf" srcId="{3E1FCF84-6F3C-4D0C-A43C-383315ECDFE6}" destId="{757A70D1-2BC6-465E-866A-E407A689AE54}" srcOrd="6" destOrd="0" presId="urn:microsoft.com/office/officeart/2011/layout/CircleProcess"/>
    <dgm:cxn modelId="{710D3C59-8F2B-4C2C-9A85-6C53400837D8}" type="presParOf" srcId="{757A70D1-2BC6-465E-866A-E407A689AE54}" destId="{BAB6EB2E-63C4-42AD-9BFA-C527043C480A}" srcOrd="0" destOrd="0" presId="urn:microsoft.com/office/officeart/2011/layout/CircleProcess"/>
    <dgm:cxn modelId="{EBD574A0-7BC6-4051-8A80-5BC73633DFC5}" type="presParOf" srcId="{3E1FCF84-6F3C-4D0C-A43C-383315ECDFE6}" destId="{BBCEBD38-E292-4C57-948C-40D3998BD71F}" srcOrd="7" destOrd="0" presId="urn:microsoft.com/office/officeart/2011/layout/CircleProcess"/>
    <dgm:cxn modelId="{A892502C-1362-4540-9E5C-0B26DB18B4FA}" type="presParOf" srcId="{BBCEBD38-E292-4C57-948C-40D3998BD71F}" destId="{D5BFE6C4-039A-4EE6-A2BC-0D53DF068164}" srcOrd="0" destOrd="0" presId="urn:microsoft.com/office/officeart/2011/layout/CircleProcess"/>
    <dgm:cxn modelId="{D6334302-0A65-4FFF-877E-38A98865D5DA}" type="presParOf" srcId="{3E1FCF84-6F3C-4D0C-A43C-383315ECDFE6}" destId="{50235E72-F05C-4C71-8C69-DC8324125781}" srcOrd="8" destOrd="0" presId="urn:microsoft.com/office/officeart/2011/layout/Circle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2B507-CEE8-4BC6-9443-CB0FE1DE6F01}">
      <dsp:nvSpPr>
        <dsp:cNvPr id="0" name=""/>
        <dsp:cNvSpPr/>
      </dsp:nvSpPr>
      <dsp:spPr>
        <a:xfrm>
          <a:off x="7571524" y="1251942"/>
          <a:ext cx="3316365" cy="33169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608A7-E96D-48C4-9342-AAE69B53FEC0}">
      <dsp:nvSpPr>
        <dsp:cNvPr id="0" name=""/>
        <dsp:cNvSpPr/>
      </dsp:nvSpPr>
      <dsp:spPr>
        <a:xfrm>
          <a:off x="7681638" y="1362528"/>
          <a:ext cx="3096137" cy="309580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tr-TR" sz="2800" kern="1200" dirty="0"/>
            <a:t>BİRİM HEDEFLERİ</a:t>
          </a:r>
        </a:p>
      </dsp:txBody>
      <dsp:txXfrm>
        <a:off x="8124251" y="1804869"/>
        <a:ext cx="2210910" cy="2211125"/>
      </dsp:txXfrm>
    </dsp:sp>
    <dsp:sp modelId="{4DEFAD41-A008-42F1-8FFC-131EB3F070F2}">
      <dsp:nvSpPr>
        <dsp:cNvPr id="0" name=""/>
        <dsp:cNvSpPr/>
      </dsp:nvSpPr>
      <dsp:spPr>
        <a:xfrm rot="2700000">
          <a:off x="4147960" y="1255952"/>
          <a:ext cx="3308377" cy="330837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67D7D-F13C-435E-8781-1833207D7FE3}">
      <dsp:nvSpPr>
        <dsp:cNvPr id="0" name=""/>
        <dsp:cNvSpPr/>
      </dsp:nvSpPr>
      <dsp:spPr>
        <a:xfrm>
          <a:off x="4254079" y="1362528"/>
          <a:ext cx="3096137" cy="309580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tr-TR" sz="2800" kern="1200" dirty="0"/>
            <a:t>BİRİM FAALİYETLERİ</a:t>
          </a:r>
        </a:p>
      </dsp:txBody>
      <dsp:txXfrm>
        <a:off x="4696693" y="1804869"/>
        <a:ext cx="2210910" cy="2211125"/>
      </dsp:txXfrm>
    </dsp:sp>
    <dsp:sp modelId="{BAB6EB2E-63C4-42AD-9BFA-C527043C480A}">
      <dsp:nvSpPr>
        <dsp:cNvPr id="0" name=""/>
        <dsp:cNvSpPr/>
      </dsp:nvSpPr>
      <dsp:spPr>
        <a:xfrm rot="2700000">
          <a:off x="720401" y="1255952"/>
          <a:ext cx="3308377" cy="330837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BFE6C4-039A-4EE6-A2BC-0D53DF068164}">
      <dsp:nvSpPr>
        <dsp:cNvPr id="0" name=""/>
        <dsp:cNvSpPr/>
      </dsp:nvSpPr>
      <dsp:spPr>
        <a:xfrm>
          <a:off x="826521" y="1362528"/>
          <a:ext cx="3096137" cy="3095807"/>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tr-TR" sz="2800" kern="1200" dirty="0"/>
            <a:t>BİRİMİN</a:t>
          </a:r>
        </a:p>
        <a:p>
          <a:pPr marL="0" lvl="0" indent="0" algn="ctr" defTabSz="1244600">
            <a:lnSpc>
              <a:spcPct val="90000"/>
            </a:lnSpc>
            <a:spcBef>
              <a:spcPct val="0"/>
            </a:spcBef>
            <a:spcAft>
              <a:spcPct val="35000"/>
            </a:spcAft>
            <a:buNone/>
          </a:pPr>
          <a:r>
            <a:rPr lang="tr-TR" sz="2800" kern="1200" dirty="0"/>
            <a:t>TANITIMI</a:t>
          </a:r>
        </a:p>
      </dsp:txBody>
      <dsp:txXfrm>
        <a:off x="1269135" y="1804869"/>
        <a:ext cx="2210910" cy="2211125"/>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E5437A-DBE2-48AE-9D0E-AE38BB05CD9C}" type="datetimeFigureOut">
              <a:rPr lang="tr-TR" smtClean="0"/>
              <a:t>17.06.2025</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E2AFA7-80DB-456A-BFA2-3F20030903D3}" type="slidenum">
              <a:rPr lang="tr-TR" smtClean="0"/>
              <a:t>‹#›</a:t>
            </a:fld>
            <a:endParaRPr lang="tr-TR"/>
          </a:p>
        </p:txBody>
      </p:sp>
    </p:spTree>
    <p:extLst>
      <p:ext uri="{BB962C8B-B14F-4D97-AF65-F5344CB8AC3E}">
        <p14:creationId xmlns:p14="http://schemas.microsoft.com/office/powerpoint/2010/main" val="211075561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944CAF-A8F8-4C23-8CF3-DC2754702049}" type="datetimeFigureOut">
              <a:rPr lang="tr-TR" smtClean="0"/>
              <a:t>17.06.2025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2FC2D7-6DCE-4890-A61A-1C1BFA8D61BB}" type="slidenum">
              <a:rPr lang="tr-TR" smtClean="0"/>
              <a:t>‹#›</a:t>
            </a:fld>
            <a:endParaRPr lang="tr-TR"/>
          </a:p>
        </p:txBody>
      </p:sp>
    </p:spTree>
    <p:extLst>
      <p:ext uri="{BB962C8B-B14F-4D97-AF65-F5344CB8AC3E}">
        <p14:creationId xmlns:p14="http://schemas.microsoft.com/office/powerpoint/2010/main" val="220108182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9094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076021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58E3-2ACB-6F2F-7CC6-B4F816E04064}"/>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B7CC465B-2DA2-D614-F783-CB56F58D877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94AC431-C797-6301-30D7-8B99C385B8B8}"/>
              </a:ext>
            </a:extLst>
          </p:cNvPr>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876365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14622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352849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3096637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Başlık Slaydı">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B2DCCAF-7C09-ACE5-241F-A957D5BC0E94}"/>
              </a:ext>
            </a:extLst>
          </p:cNvPr>
          <p:cNvPicPr>
            <a:picLocks noChangeAspect="1"/>
          </p:cNvPicPr>
          <p:nvPr userDrawn="1"/>
        </p:nvPicPr>
        <p:blipFill>
          <a:blip r:embed="rId2"/>
          <a:stretch>
            <a:fillRect/>
          </a:stretch>
        </p:blipFill>
        <p:spPr>
          <a:xfrm>
            <a:off x="0" y="4180"/>
            <a:ext cx="12192000" cy="6853820"/>
          </a:xfrm>
          <a:prstGeom prst="rect">
            <a:avLst/>
          </a:prstGeom>
        </p:spPr>
      </p:pic>
      <p:pic>
        <p:nvPicPr>
          <p:cNvPr id="2" name="Resim 1">
            <a:extLst>
              <a:ext uri="{FF2B5EF4-FFF2-40B4-BE49-F238E27FC236}">
                <a16:creationId xmlns:a16="http://schemas.microsoft.com/office/drawing/2014/main" id="{3E2E28A6-0416-1B78-7018-274B76DD0DB8}"/>
              </a:ext>
            </a:extLst>
          </p:cNvPr>
          <p:cNvPicPr>
            <a:picLocks noChangeAspect="1"/>
          </p:cNvPicPr>
          <p:nvPr userDrawn="1"/>
        </p:nvPicPr>
        <p:blipFill rotWithShape="1">
          <a:blip r:embed="rId3" cstate="print"/>
          <a:srcRect b="30190"/>
          <a:stretch/>
        </p:blipFill>
        <p:spPr>
          <a:xfrm>
            <a:off x="0" y="2001858"/>
            <a:ext cx="12192000" cy="4338981"/>
          </a:xfrm>
          <a:prstGeom prst="rect">
            <a:avLst/>
          </a:prstGeom>
        </p:spPr>
      </p:pic>
      <p:sp>
        <p:nvSpPr>
          <p:cNvPr id="8" name="Aynı Kenardaki Köşeleri Yuvarlatılmış Dikdörtgen 26">
            <a:extLst>
              <a:ext uri="{FF2B5EF4-FFF2-40B4-BE49-F238E27FC236}">
                <a16:creationId xmlns:a16="http://schemas.microsoft.com/office/drawing/2014/main" id="{999880F3-7167-4079-4CE2-B8448D20DEE9}"/>
              </a:ext>
            </a:extLst>
          </p:cNvPr>
          <p:cNvSpPr/>
          <p:nvPr userDrawn="1"/>
        </p:nvSpPr>
        <p:spPr>
          <a:xfrm rot="5400000" flipH="1" flipV="1">
            <a:off x="5457875" y="-4526500"/>
            <a:ext cx="1276245" cy="1219200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5" name="Resim 14">
            <a:extLst>
              <a:ext uri="{FF2B5EF4-FFF2-40B4-BE49-F238E27FC236}">
                <a16:creationId xmlns:a16="http://schemas.microsoft.com/office/drawing/2014/main" id="{9420A992-00BE-FF68-181F-721FA47DA719}"/>
              </a:ext>
            </a:extLst>
          </p:cNvPr>
          <p:cNvPicPr>
            <a:picLocks noChangeAspect="1"/>
          </p:cNvPicPr>
          <p:nvPr userDrawn="1"/>
        </p:nvPicPr>
        <p:blipFill>
          <a:blip r:embed="rId4"/>
          <a:stretch>
            <a:fillRect/>
          </a:stretch>
        </p:blipFill>
        <p:spPr>
          <a:xfrm>
            <a:off x="1149038" y="411122"/>
            <a:ext cx="2305985" cy="2305985"/>
          </a:xfrm>
          <a:prstGeom prst="rect">
            <a:avLst/>
          </a:prstGeom>
        </p:spPr>
      </p:pic>
      <p:sp>
        <p:nvSpPr>
          <p:cNvPr id="18" name="Akış Çizelgesi: Bağlayıcı 17">
            <a:extLst>
              <a:ext uri="{FF2B5EF4-FFF2-40B4-BE49-F238E27FC236}">
                <a16:creationId xmlns:a16="http://schemas.microsoft.com/office/drawing/2014/main" id="{0F0FF818-85A0-DBE9-1C88-5B4CE1C58EAC}"/>
              </a:ext>
            </a:extLst>
          </p:cNvPr>
          <p:cNvSpPr/>
          <p:nvPr userDrawn="1"/>
        </p:nvSpPr>
        <p:spPr>
          <a:xfrm>
            <a:off x="1149040" y="411123"/>
            <a:ext cx="2305985" cy="2305985"/>
          </a:xfrm>
          <a:prstGeom prst="flowChartConnector">
            <a:avLst/>
          </a:prstGeom>
          <a:no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9" name="Title 1"/>
          <p:cNvSpPr>
            <a:spLocks noGrp="1"/>
          </p:cNvSpPr>
          <p:nvPr>
            <p:ph type="ctrTitle" hasCustomPrompt="1"/>
          </p:nvPr>
        </p:nvSpPr>
        <p:spPr>
          <a:xfrm>
            <a:off x="3570823" y="623230"/>
            <a:ext cx="7837714" cy="1881767"/>
          </a:xfrm>
          <a:prstGeom prst="rect">
            <a:avLst/>
          </a:prstGeom>
        </p:spPr>
        <p:txBody>
          <a:bodyPr anchor="ctr">
            <a:noAutofit/>
          </a:bodyPr>
          <a:lstStyle>
            <a:lvl1pPr algn="ctr">
              <a:defRPr sz="4000" spc="200" baseline="0">
                <a:solidFill>
                  <a:schemeClr val="bg1"/>
                </a:solidFill>
                <a:latin typeface="Century Gothic" panose="020B0502020202020204" pitchFamily="34" charset="0"/>
              </a:defRPr>
            </a:lvl1pPr>
          </a:lstStyle>
          <a:p>
            <a:r>
              <a:rPr lang="tr-TR" dirty="0"/>
              <a:t>ADIYAMAN ÜNİVERSİTESİ</a:t>
            </a:r>
            <a:endParaRPr lang="en-US" dirty="0"/>
          </a:p>
        </p:txBody>
      </p:sp>
      <p:sp>
        <p:nvSpPr>
          <p:cNvPr id="12" name="Aynı Kenardaki Köşeleri Yuvarlatılmış Dikdörtgen 26">
            <a:extLst>
              <a:ext uri="{FF2B5EF4-FFF2-40B4-BE49-F238E27FC236}">
                <a16:creationId xmlns:a16="http://schemas.microsoft.com/office/drawing/2014/main" id="{3B87110B-3B24-6A6F-7F04-CC672A162C1C}"/>
              </a:ext>
            </a:extLst>
          </p:cNvPr>
          <p:cNvSpPr/>
          <p:nvPr userDrawn="1"/>
        </p:nvSpPr>
        <p:spPr>
          <a:xfrm rot="5400000" flipH="1">
            <a:off x="5786473" y="448293"/>
            <a:ext cx="619050" cy="12192003"/>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7" name="Resim 16">
            <a:extLst>
              <a:ext uri="{FF2B5EF4-FFF2-40B4-BE49-F238E27FC236}">
                <a16:creationId xmlns:a16="http://schemas.microsoft.com/office/drawing/2014/main" id="{8A44D188-C485-9675-6D82-D97320B32993}"/>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b="11404"/>
          <a:stretch/>
        </p:blipFill>
        <p:spPr>
          <a:xfrm>
            <a:off x="1383126" y="6260569"/>
            <a:ext cx="566177" cy="501609"/>
          </a:xfrm>
          <a:prstGeom prst="rect">
            <a:avLst/>
          </a:prstGeom>
        </p:spPr>
      </p:pic>
      <p:pic>
        <p:nvPicPr>
          <p:cNvPr id="23" name="Resim 22">
            <a:extLst>
              <a:ext uri="{FF2B5EF4-FFF2-40B4-BE49-F238E27FC236}">
                <a16:creationId xmlns:a16="http://schemas.microsoft.com/office/drawing/2014/main" id="{A86759BA-275A-10FC-875F-797C1E71F2D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84716" y="6260569"/>
            <a:ext cx="552987" cy="552987"/>
          </a:xfrm>
          <a:prstGeom prst="rect">
            <a:avLst/>
          </a:prstGeom>
        </p:spPr>
      </p:pic>
      <p:pic>
        <p:nvPicPr>
          <p:cNvPr id="29" name="Resim 28">
            <a:extLst>
              <a:ext uri="{FF2B5EF4-FFF2-40B4-BE49-F238E27FC236}">
                <a16:creationId xmlns:a16="http://schemas.microsoft.com/office/drawing/2014/main" id="{94EC053E-7720-D1A5-9B93-550EF1FAB285}"/>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6155" t="29190" r="56867" b="26349"/>
          <a:stretch/>
        </p:blipFill>
        <p:spPr>
          <a:xfrm>
            <a:off x="721124" y="6265356"/>
            <a:ext cx="552987" cy="553189"/>
          </a:xfrm>
          <a:prstGeom prst="rect">
            <a:avLst/>
          </a:prstGeom>
        </p:spPr>
      </p:pic>
      <p:pic>
        <p:nvPicPr>
          <p:cNvPr id="31" name="Resim 30">
            <a:extLst>
              <a:ext uri="{FF2B5EF4-FFF2-40B4-BE49-F238E27FC236}">
                <a16:creationId xmlns:a16="http://schemas.microsoft.com/office/drawing/2014/main" id="{2535952F-7307-15BC-64C6-26A8E5E94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4005" y="6285202"/>
            <a:ext cx="473114" cy="473114"/>
          </a:xfrm>
          <a:prstGeom prst="rect">
            <a:avLst/>
          </a:prstGeom>
        </p:spPr>
      </p:pic>
      <p:sp>
        <p:nvSpPr>
          <p:cNvPr id="32" name="Metin kutusu 31">
            <a:extLst>
              <a:ext uri="{FF2B5EF4-FFF2-40B4-BE49-F238E27FC236}">
                <a16:creationId xmlns:a16="http://schemas.microsoft.com/office/drawing/2014/main" id="{11370B0A-DC99-CF76-941D-C82AEB56BE8E}"/>
              </a:ext>
            </a:extLst>
          </p:cNvPr>
          <p:cNvSpPr txBox="1"/>
          <p:nvPr userDrawn="1"/>
        </p:nvSpPr>
        <p:spPr>
          <a:xfrm>
            <a:off x="2788115" y="6347477"/>
            <a:ext cx="1306961" cy="400110"/>
          </a:xfrm>
          <a:prstGeom prst="rect">
            <a:avLst/>
          </a:prstGeom>
          <a:noFill/>
        </p:spPr>
        <p:txBody>
          <a:bodyPr wrap="none" rtlCol="0">
            <a:spAutoFit/>
          </a:bodyPr>
          <a:lstStyle/>
          <a:p>
            <a:r>
              <a:rPr lang="tr-TR" sz="2000" dirty="0">
                <a:solidFill>
                  <a:schemeClr val="bg1"/>
                </a:solidFill>
              </a:rPr>
              <a:t>/adyu2006</a:t>
            </a:r>
          </a:p>
        </p:txBody>
      </p:sp>
      <p:sp>
        <p:nvSpPr>
          <p:cNvPr id="33" name="Metin kutusu 32">
            <a:extLst>
              <a:ext uri="{FF2B5EF4-FFF2-40B4-BE49-F238E27FC236}">
                <a16:creationId xmlns:a16="http://schemas.microsoft.com/office/drawing/2014/main" id="{86C260EB-9ACC-3ADD-C89F-EA29A98D200B}"/>
              </a:ext>
            </a:extLst>
          </p:cNvPr>
          <p:cNvSpPr txBox="1"/>
          <p:nvPr userDrawn="1"/>
        </p:nvSpPr>
        <p:spPr>
          <a:xfrm>
            <a:off x="9573145" y="6332088"/>
            <a:ext cx="2494850" cy="400110"/>
          </a:xfrm>
          <a:prstGeom prst="rect">
            <a:avLst/>
          </a:prstGeom>
          <a:noFill/>
        </p:spPr>
        <p:txBody>
          <a:bodyPr wrap="none" rtlCol="0">
            <a:spAutoFit/>
          </a:bodyPr>
          <a:lstStyle/>
          <a:p>
            <a:r>
              <a:rPr lang="tr-TR" sz="2000" dirty="0">
                <a:solidFill>
                  <a:schemeClr val="bg1"/>
                </a:solidFill>
              </a:rPr>
              <a:t>www.adiyaman.edu.tr</a:t>
            </a:r>
          </a:p>
        </p:txBody>
      </p:sp>
    </p:spTree>
    <p:extLst>
      <p:ext uri="{BB962C8B-B14F-4D97-AF65-F5344CB8AC3E}">
        <p14:creationId xmlns:p14="http://schemas.microsoft.com/office/powerpoint/2010/main" val="3393094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_Başlık ve İçerik">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51910B5-ED81-25C7-77EC-D5FBDBE4AE9F}"/>
              </a:ext>
            </a:extLst>
          </p:cNvPr>
          <p:cNvPicPr>
            <a:picLocks noChangeAspect="1"/>
          </p:cNvPicPr>
          <p:nvPr/>
        </p:nvPicPr>
        <p:blipFill>
          <a:blip r:embed="rId2">
            <a:alphaModFix amt="5000"/>
          </a:blip>
          <a:stretch>
            <a:fillRect/>
          </a:stretch>
        </p:blipFill>
        <p:spPr>
          <a:xfrm>
            <a:off x="3841439" y="2237368"/>
            <a:ext cx="5015957" cy="4509120"/>
          </a:xfrm>
          <a:prstGeom prst="rect">
            <a:avLst/>
          </a:prstGeom>
        </p:spPr>
      </p:pic>
      <p:sp>
        <p:nvSpPr>
          <p:cNvPr id="5" name="Aynı Kenardaki Köşeleri Yuvarlatılmış Dikdörtgen 26">
            <a:extLst>
              <a:ext uri="{FF2B5EF4-FFF2-40B4-BE49-F238E27FC236}">
                <a16:creationId xmlns:a16="http://schemas.microsoft.com/office/drawing/2014/main" id="{27F6BF24-7819-07AC-9ED6-C00DDC4688A9}"/>
              </a:ext>
            </a:extLst>
          </p:cNvPr>
          <p:cNvSpPr/>
          <p:nvPr userDrawn="1"/>
        </p:nvSpPr>
        <p:spPr>
          <a:xfrm rot="5400000" flipH="1">
            <a:off x="5486397" y="1123405"/>
            <a:ext cx="248200" cy="11220994"/>
          </a:xfrm>
          <a:prstGeom prst="round2SameRect">
            <a:avLst/>
          </a:prstGeom>
          <a:solidFill>
            <a:srgbClr val="0772B5"/>
          </a:solidFill>
          <a:ln>
            <a:solidFill>
              <a:srgbClr val="077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6" name="Resim 5">
            <a:extLst>
              <a:ext uri="{FF2B5EF4-FFF2-40B4-BE49-F238E27FC236}">
                <a16:creationId xmlns:a16="http://schemas.microsoft.com/office/drawing/2014/main" id="{BDB48773-1C85-A4FB-AD86-232D512E1E5B}"/>
              </a:ext>
            </a:extLst>
          </p:cNvPr>
          <p:cNvPicPr>
            <a:picLocks noChangeAspect="1"/>
          </p:cNvPicPr>
          <p:nvPr userDrawn="1"/>
        </p:nvPicPr>
        <p:blipFill>
          <a:blip r:embed="rId3"/>
          <a:stretch>
            <a:fillRect/>
          </a:stretch>
        </p:blipFill>
        <p:spPr>
          <a:xfrm>
            <a:off x="46333" y="450269"/>
            <a:ext cx="313509" cy="6146833"/>
          </a:xfrm>
          <a:prstGeom prst="rect">
            <a:avLst/>
          </a:prstGeom>
        </p:spPr>
      </p:pic>
      <p:sp>
        <p:nvSpPr>
          <p:cNvPr id="7" name="Aynı Kenardaki Köşeleri Yuvarlatılmış Dikdörtgen 26">
            <a:extLst>
              <a:ext uri="{FF2B5EF4-FFF2-40B4-BE49-F238E27FC236}">
                <a16:creationId xmlns:a16="http://schemas.microsoft.com/office/drawing/2014/main" id="{9DD0B28A-63EF-F3FF-8506-81179019F6E8}"/>
              </a:ext>
            </a:extLst>
          </p:cNvPr>
          <p:cNvSpPr/>
          <p:nvPr userDrawn="1"/>
        </p:nvSpPr>
        <p:spPr>
          <a:xfrm rot="5400000" flipH="1" flipV="1">
            <a:off x="11594827" y="6260826"/>
            <a:ext cx="260898" cy="933450"/>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noFill/>
            </a:endParaRPr>
          </a:p>
        </p:txBody>
      </p:sp>
      <p:sp>
        <p:nvSpPr>
          <p:cNvPr id="13" name="Aynı Kenardaki Köşeleri Yuvarlatılmış Dikdörtgen 26">
            <a:extLst>
              <a:ext uri="{FF2B5EF4-FFF2-40B4-BE49-F238E27FC236}">
                <a16:creationId xmlns:a16="http://schemas.microsoft.com/office/drawing/2014/main" id="{39BAF9FE-8A96-8FFC-6008-6A670CFE429E}"/>
              </a:ext>
            </a:extLst>
          </p:cNvPr>
          <p:cNvSpPr/>
          <p:nvPr userDrawn="1"/>
        </p:nvSpPr>
        <p:spPr>
          <a:xfrm rot="5400000" flipH="1" flipV="1">
            <a:off x="5890054" y="-5889990"/>
            <a:ext cx="419100" cy="12199077"/>
          </a:xfrm>
          <a:prstGeom prst="round2SameRect">
            <a:avLst/>
          </a:prstGeom>
          <a:solidFill>
            <a:srgbClr val="07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noFill/>
            </a:endParaRPr>
          </a:p>
        </p:txBody>
      </p:sp>
      <p:pic>
        <p:nvPicPr>
          <p:cNvPr id="14" name="Resim 13">
            <a:extLst>
              <a:ext uri="{FF2B5EF4-FFF2-40B4-BE49-F238E27FC236}">
                <a16:creationId xmlns:a16="http://schemas.microsoft.com/office/drawing/2014/main" id="{8DAD56CF-C9D2-AD8E-18B2-138AF0BC2EB5}"/>
              </a:ext>
            </a:extLst>
          </p:cNvPr>
          <p:cNvPicPr>
            <a:picLocks noChangeAspect="1"/>
          </p:cNvPicPr>
          <p:nvPr userDrawn="1"/>
        </p:nvPicPr>
        <p:blipFill>
          <a:blip r:embed="rId2"/>
          <a:stretch>
            <a:fillRect/>
          </a:stretch>
        </p:blipFill>
        <p:spPr>
          <a:xfrm>
            <a:off x="4827" y="4762"/>
            <a:ext cx="407194" cy="407194"/>
          </a:xfrm>
          <a:prstGeom prst="rect">
            <a:avLst/>
          </a:prstGeom>
        </p:spPr>
      </p:pic>
    </p:spTree>
    <p:extLst>
      <p:ext uri="{BB962C8B-B14F-4D97-AF65-F5344CB8AC3E}">
        <p14:creationId xmlns:p14="http://schemas.microsoft.com/office/powerpoint/2010/main" val="339451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43897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76361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058446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2410363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71817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142299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3955517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B106A4-EC6D-4215-94D6-8CF66F50C971}" type="slidenum">
              <a:rPr lang="tr-TR" smtClean="0"/>
              <a:t>‹#›</a:t>
            </a:fld>
            <a:endParaRPr lang="tr-TR"/>
          </a:p>
        </p:txBody>
      </p:sp>
    </p:spTree>
    <p:extLst>
      <p:ext uri="{BB962C8B-B14F-4D97-AF65-F5344CB8AC3E}">
        <p14:creationId xmlns:p14="http://schemas.microsoft.com/office/powerpoint/2010/main" val="2959733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B106A4-EC6D-4215-94D6-8CF66F50C971}" type="slidenum">
              <a:rPr lang="tr-TR" smtClean="0"/>
              <a:t>‹#›</a:t>
            </a:fld>
            <a:endParaRPr lang="tr-TR"/>
          </a:p>
        </p:txBody>
      </p:sp>
      <p:sp>
        <p:nvSpPr>
          <p:cNvPr id="8" name="Metin kutusu 7"/>
          <p:cNvSpPr txBox="1"/>
          <p:nvPr userDrawn="1"/>
        </p:nvSpPr>
        <p:spPr>
          <a:xfrm>
            <a:off x="8610600" y="6356350"/>
            <a:ext cx="2743200" cy="369332"/>
          </a:xfrm>
          <a:prstGeom prst="rect">
            <a:avLst/>
          </a:prstGeom>
          <a:noFill/>
        </p:spPr>
        <p:txBody>
          <a:bodyPr wrap="square" rtlCol="0">
            <a:spAutoFit/>
          </a:bodyPr>
          <a:lstStyle/>
          <a:p>
            <a:fld id="{0008D4FF-0D56-49E3-9C00-620CC200177D}" type="slidenum">
              <a:rPr lang="tr-TR" smtClean="0"/>
              <a:t>‹#›</a:t>
            </a:fld>
            <a:r>
              <a:rPr lang="tr-TR" dirty="0"/>
              <a:t>/(#)</a:t>
            </a:r>
          </a:p>
        </p:txBody>
      </p:sp>
    </p:spTree>
    <p:extLst>
      <p:ext uri="{BB962C8B-B14F-4D97-AF65-F5344CB8AC3E}">
        <p14:creationId xmlns:p14="http://schemas.microsoft.com/office/powerpoint/2010/main" val="434905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oleObject" Target="../embeddings/oleObject3.bin"/><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oleObject" Target="../embeddings/oleObject1.bin"/><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7522139" y="5229645"/>
            <a:ext cx="3725839" cy="10144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tr-TR" b="1" dirty="0">
                <a:solidFill>
                  <a:srgbClr val="5B9BD5">
                    <a:lumMod val="50000"/>
                  </a:srgbClr>
                </a:solidFill>
                <a:cs typeface="Arial" charset="0"/>
              </a:rPr>
              <a:t>Araş. Gör. Dr. Mevlüt CIRIK</a:t>
            </a:r>
          </a:p>
          <a:p>
            <a:pPr algn="ctr" fontAlgn="base">
              <a:spcBef>
                <a:spcPct val="0"/>
              </a:spcBef>
              <a:spcAft>
                <a:spcPct val="0"/>
              </a:spcAft>
              <a:defRPr/>
            </a:pPr>
            <a:r>
              <a:rPr lang="tr-TR" b="1" dirty="0">
                <a:solidFill>
                  <a:srgbClr val="5B9BD5">
                    <a:lumMod val="50000"/>
                  </a:srgbClr>
                </a:solidFill>
                <a:cs typeface="Arial" charset="0"/>
              </a:rPr>
              <a:t>Birim Koordinatörü</a:t>
            </a:r>
          </a:p>
        </p:txBody>
      </p:sp>
      <p:sp>
        <p:nvSpPr>
          <p:cNvPr id="7" name="Unvan 6"/>
          <p:cNvSpPr>
            <a:spLocks noGrp="1"/>
          </p:cNvSpPr>
          <p:nvPr>
            <p:ph type="ctrTitle"/>
          </p:nvPr>
        </p:nvSpPr>
        <p:spPr>
          <a:xfrm>
            <a:off x="3570823" y="914399"/>
            <a:ext cx="7837714" cy="1308683"/>
          </a:xfrm>
        </p:spPr>
        <p:txBody>
          <a:bodyPr/>
          <a:lstStyle/>
          <a:p>
            <a:endParaRPr lang="tr-TR" dirty="0"/>
          </a:p>
        </p:txBody>
      </p:sp>
      <p:sp>
        <p:nvSpPr>
          <p:cNvPr id="2" name="Dikdörtgen 7">
            <a:extLst>
              <a:ext uri="{FF2B5EF4-FFF2-40B4-BE49-F238E27FC236}">
                <a16:creationId xmlns:a16="http://schemas.microsoft.com/office/drawing/2014/main" id="{86DF55E5-E877-060C-1B4C-BC2F73DB18A0}"/>
              </a:ext>
            </a:extLst>
          </p:cNvPr>
          <p:cNvSpPr/>
          <p:nvPr/>
        </p:nvSpPr>
        <p:spPr>
          <a:xfrm>
            <a:off x="6730051" y="2869804"/>
            <a:ext cx="5310017" cy="22203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rPr>
              <a:t>ENGELLİ ÖĞRENCİ BİRİMİ KOORDİNATÖRLÜĞÜ</a:t>
            </a:r>
            <a:endParaRPr lang="tr-TR" sz="3600" dirty="0">
              <a:solidFill>
                <a:schemeClr val="tx1"/>
              </a:solidFill>
            </a:endParaRPr>
          </a:p>
        </p:txBody>
      </p:sp>
    </p:spTree>
    <p:extLst>
      <p:ext uri="{BB962C8B-B14F-4D97-AF65-F5344CB8AC3E}">
        <p14:creationId xmlns:p14="http://schemas.microsoft.com/office/powerpoint/2010/main" val="8690390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87C0B-7DE3-0475-755F-726183A5FB5F}"/>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63DA5799-D856-DCC4-9A7D-92DF5F238CB3}"/>
              </a:ext>
            </a:extLst>
          </p:cNvPr>
          <p:cNvSpPr txBox="1"/>
          <p:nvPr/>
        </p:nvSpPr>
        <p:spPr>
          <a:xfrm>
            <a:off x="2473478" y="2595624"/>
            <a:ext cx="7245041" cy="584775"/>
          </a:xfrm>
          <a:prstGeom prst="rect">
            <a:avLst/>
          </a:prstGeom>
          <a:noFill/>
        </p:spPr>
        <p:txBody>
          <a:bodyPr wrap="square" rtlCol="0">
            <a:spAutoFit/>
          </a:bodyPr>
          <a:lstStyle/>
          <a:p>
            <a:pPr algn="ctr"/>
            <a:r>
              <a:rPr lang="tr-TR" sz="3200" b="1" dirty="0">
                <a:solidFill>
                  <a:srgbClr val="002060"/>
                </a:solidFill>
                <a:latin typeface="+mj-lt"/>
                <a:ea typeface="Roboto"/>
                <a:cs typeface="Roboto"/>
                <a:sym typeface="Roboto"/>
              </a:rPr>
              <a:t>ENGELLİ ÖĞRENCİLER BİRİM FAALİYETLERİ</a:t>
            </a:r>
            <a:endParaRPr lang="tr-TR" sz="3200" dirty="0">
              <a:solidFill>
                <a:srgbClr val="002060"/>
              </a:solidFill>
              <a:latin typeface="+mj-lt"/>
              <a:ea typeface="Roboto"/>
              <a:cs typeface="Roboto"/>
              <a:sym typeface="Roboto"/>
            </a:endParaRPr>
          </a:p>
        </p:txBody>
      </p:sp>
      <p:pic>
        <p:nvPicPr>
          <p:cNvPr id="4" name="Resim 3">
            <a:extLst>
              <a:ext uri="{FF2B5EF4-FFF2-40B4-BE49-F238E27FC236}">
                <a16:creationId xmlns:a16="http://schemas.microsoft.com/office/drawing/2014/main" id="{02C63C2B-B6EF-01E9-ACE9-FE3FF7434547}"/>
              </a:ext>
            </a:extLst>
          </p:cNvPr>
          <p:cNvPicPr>
            <a:picLocks noChangeAspect="1"/>
          </p:cNvPicPr>
          <p:nvPr/>
        </p:nvPicPr>
        <p:blipFill>
          <a:blip r:embed="rId2"/>
          <a:stretch>
            <a:fillRect/>
          </a:stretch>
        </p:blipFill>
        <p:spPr>
          <a:xfrm>
            <a:off x="2473479" y="391720"/>
            <a:ext cx="7245041" cy="2203904"/>
          </a:xfrm>
          <a:prstGeom prst="rect">
            <a:avLst/>
          </a:prstGeom>
        </p:spPr>
      </p:pic>
      <p:sp>
        <p:nvSpPr>
          <p:cNvPr id="7" name="TextBox 6">
            <a:extLst>
              <a:ext uri="{FF2B5EF4-FFF2-40B4-BE49-F238E27FC236}">
                <a16:creationId xmlns:a16="http://schemas.microsoft.com/office/drawing/2014/main" id="{2B0C034F-ECC6-217F-A4F9-393F28E5026F}"/>
              </a:ext>
            </a:extLst>
          </p:cNvPr>
          <p:cNvSpPr txBox="1"/>
          <p:nvPr/>
        </p:nvSpPr>
        <p:spPr>
          <a:xfrm>
            <a:off x="574766" y="3284902"/>
            <a:ext cx="11242765" cy="1422634"/>
          </a:xfrm>
          <a:prstGeom prst="rect">
            <a:avLst/>
          </a:prstGeom>
          <a:noFill/>
        </p:spPr>
        <p:txBody>
          <a:bodyPr wrap="square">
            <a:spAutoFit/>
          </a:bodyPr>
          <a:lstStyle/>
          <a:p>
            <a:pPr>
              <a:lnSpc>
                <a:spcPct val="150000"/>
              </a:lnSpc>
              <a:spcAft>
                <a:spcPts val="1000"/>
              </a:spcAft>
              <a:buNone/>
            </a:pPr>
            <a:r>
              <a:rPr lang="tr-TR"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KASIM 2024 </a:t>
            </a:r>
            <a:endParaRPr lang="tr-TR"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tr-TR"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Adıyaman Üniversitesi ve Beyazay Derneği arasında iş birliği protokolü imzalandı. İmzalanan </a:t>
            </a:r>
            <a:r>
              <a:rPr lang="tr-TR"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tr-TR" sz="180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rotokole göre eğitim, sosyal, kültürel ve bilgi paylaşımı konusunda iş birliği yapılması kararı alındı. </a:t>
            </a:r>
            <a:endParaRPr lang="tr-TR" sz="18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041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BF6D3-3001-496A-DFDB-3108819A1BF8}"/>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01D0A634-F199-8614-E598-BB086B9BDED9}"/>
              </a:ext>
            </a:extLst>
          </p:cNvPr>
          <p:cNvSpPr>
            <a:spLocks noChangeArrowheads="1"/>
          </p:cNvSpPr>
          <p:nvPr/>
        </p:nvSpPr>
        <p:spPr bwMode="auto">
          <a:xfrm>
            <a:off x="-216621" y="1272001"/>
            <a:ext cx="18566439" cy="5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graphicFrame>
        <p:nvGraphicFramePr>
          <p:cNvPr id="3" name="Object 2">
            <a:extLst>
              <a:ext uri="{FF2B5EF4-FFF2-40B4-BE49-F238E27FC236}">
                <a16:creationId xmlns:a16="http://schemas.microsoft.com/office/drawing/2014/main" id="{CCFBD7BE-C002-ACB8-40D6-94EC9C82B415}"/>
              </a:ext>
            </a:extLst>
          </p:cNvPr>
          <p:cNvGraphicFramePr>
            <a:graphicFrameLocks/>
          </p:cNvGraphicFramePr>
          <p:nvPr>
            <p:extLst>
              <p:ext uri="{D42A27DB-BD31-4B8C-83A1-F6EECF244321}">
                <p14:modId xmlns:p14="http://schemas.microsoft.com/office/powerpoint/2010/main" val="1544686961"/>
              </p:ext>
            </p:extLst>
          </p:nvPr>
        </p:nvGraphicFramePr>
        <p:xfrm>
          <a:off x="1576251" y="487680"/>
          <a:ext cx="8342811" cy="5233851"/>
        </p:xfrm>
        <a:graphic>
          <a:graphicData uri="http://schemas.openxmlformats.org/presentationml/2006/ole">
            <mc:AlternateContent xmlns:mc="http://schemas.openxmlformats.org/markup-compatibility/2006">
              <mc:Choice xmlns:v="urn:schemas-microsoft-com:vml" Requires="v">
                <p:oleObj name="Resim" r:id="rId2" imgW="12192627" imgH="8128418" progId="StaticDib">
                  <p:embed/>
                </p:oleObj>
              </mc:Choice>
              <mc:Fallback>
                <p:oleObj name="Resim" r:id="rId2" imgW="12192627" imgH="8128418" progId="StaticDib">
                  <p:embed/>
                  <p:pic>
                    <p:nvPicPr>
                      <p:cNvPr id="0" name="rectole000000004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6251" y="487680"/>
                        <a:ext cx="8342811" cy="5233851"/>
                      </a:xfrm>
                      <a:prstGeom prst="rect">
                        <a:avLst/>
                      </a:prstGeom>
                      <a:solidFill>
                        <a:srgbClr val="FFFFFF"/>
                      </a:solidFill>
                      <a:ln>
                        <a:noFill/>
                      </a:ln>
                    </p:spPr>
                  </p:pic>
                </p:oleObj>
              </mc:Fallback>
            </mc:AlternateContent>
          </a:graphicData>
        </a:graphic>
      </p:graphicFrame>
    </p:spTree>
    <p:extLst>
      <p:ext uri="{BB962C8B-B14F-4D97-AF65-F5344CB8AC3E}">
        <p14:creationId xmlns:p14="http://schemas.microsoft.com/office/powerpoint/2010/main" val="1160206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1A0DF-6C38-E40B-24A0-1083AD86F069}"/>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A7160335-1282-886E-9FF0-8B25B298BE83}"/>
              </a:ext>
            </a:extLst>
          </p:cNvPr>
          <p:cNvSpPr txBox="1"/>
          <p:nvPr/>
        </p:nvSpPr>
        <p:spPr>
          <a:xfrm>
            <a:off x="2473476" y="2199095"/>
            <a:ext cx="7245041" cy="523220"/>
          </a:xfrm>
          <a:prstGeom prst="rect">
            <a:avLst/>
          </a:prstGeom>
          <a:noFill/>
        </p:spPr>
        <p:txBody>
          <a:bodyPr wrap="square" rtlCol="0">
            <a:spAutoFit/>
          </a:bodyPr>
          <a:lstStyle/>
          <a:p>
            <a:pPr algn="ctr"/>
            <a:r>
              <a:rPr lang="tr-TR" sz="2800" b="1" dirty="0">
                <a:solidFill>
                  <a:srgbClr val="002060"/>
                </a:solidFill>
                <a:latin typeface="+mj-lt"/>
                <a:ea typeface="Roboto"/>
                <a:cs typeface="Roboto"/>
                <a:sym typeface="Roboto"/>
              </a:rPr>
              <a:t>ENGELLİ ÖĞRENCİLER BİRİM FAALİYETLERİ</a:t>
            </a:r>
            <a:endParaRPr lang="tr-TR" sz="2800" dirty="0">
              <a:solidFill>
                <a:srgbClr val="002060"/>
              </a:solidFill>
              <a:latin typeface="+mj-lt"/>
              <a:ea typeface="Roboto"/>
              <a:cs typeface="Roboto"/>
              <a:sym typeface="Roboto"/>
            </a:endParaRPr>
          </a:p>
        </p:txBody>
      </p:sp>
      <p:pic>
        <p:nvPicPr>
          <p:cNvPr id="4" name="Resim 3">
            <a:extLst>
              <a:ext uri="{FF2B5EF4-FFF2-40B4-BE49-F238E27FC236}">
                <a16:creationId xmlns:a16="http://schemas.microsoft.com/office/drawing/2014/main" id="{2E90260A-05D5-A0AD-4E53-04C1C1C589A7}"/>
              </a:ext>
            </a:extLst>
          </p:cNvPr>
          <p:cNvPicPr>
            <a:picLocks noChangeAspect="1"/>
          </p:cNvPicPr>
          <p:nvPr/>
        </p:nvPicPr>
        <p:blipFill>
          <a:blip r:embed="rId2"/>
          <a:stretch>
            <a:fillRect/>
          </a:stretch>
        </p:blipFill>
        <p:spPr>
          <a:xfrm>
            <a:off x="3139563" y="400429"/>
            <a:ext cx="5912874" cy="1798666"/>
          </a:xfrm>
          <a:prstGeom prst="rect">
            <a:avLst/>
          </a:prstGeom>
        </p:spPr>
      </p:pic>
      <p:sp>
        <p:nvSpPr>
          <p:cNvPr id="5" name="Dikdörtgen 4">
            <a:extLst>
              <a:ext uri="{FF2B5EF4-FFF2-40B4-BE49-F238E27FC236}">
                <a16:creationId xmlns:a16="http://schemas.microsoft.com/office/drawing/2014/main" id="{E7887F39-43EA-4212-D69A-B912F75C281D}"/>
              </a:ext>
            </a:extLst>
          </p:cNvPr>
          <p:cNvSpPr/>
          <p:nvPr/>
        </p:nvSpPr>
        <p:spPr>
          <a:xfrm>
            <a:off x="293881" y="2887408"/>
            <a:ext cx="11604229" cy="2092881"/>
          </a:xfrm>
          <a:prstGeom prst="rect">
            <a:avLst/>
          </a:prstGeom>
        </p:spPr>
        <p:txBody>
          <a:bodyPr wrap="square">
            <a:spAutoFit/>
          </a:bodyPr>
          <a:lstStyle/>
          <a:p>
            <a:pPr algn="ctr"/>
            <a:r>
              <a:rPr lang="tr-TR" sz="3200" b="1" dirty="0"/>
              <a:t>2025 FAALİYETLERİNDEN BAŞLIKLAR</a:t>
            </a:r>
          </a:p>
          <a:p>
            <a:endParaRPr lang="tr-TR" sz="1400" b="1" dirty="0"/>
          </a:p>
          <a:p>
            <a:pPr marL="457200" indent="-457200">
              <a:buFont typeface="Arial" panose="020B0604020202020204" pitchFamily="34" charset="0"/>
              <a:buChar char="•"/>
            </a:pPr>
            <a:r>
              <a:rPr lang="tr-TR" sz="2800" dirty="0"/>
              <a:t>Engelsiz üniversite bayrak başvuruları</a:t>
            </a:r>
          </a:p>
          <a:p>
            <a:pPr marL="457200" indent="-457200">
              <a:buFont typeface="Arial" panose="020B0604020202020204" pitchFamily="34" charset="0"/>
              <a:buChar char="•"/>
            </a:pPr>
            <a:r>
              <a:rPr lang="tr-TR" sz="2800" dirty="0"/>
              <a:t>Öğrenci listesinin güncellenmesi ve öğrencilerle iletişim kanalı oluşturulması</a:t>
            </a:r>
          </a:p>
          <a:p>
            <a:pPr marL="457200" indent="-457200">
              <a:buFont typeface="Arial" panose="020B0604020202020204" pitchFamily="34" charset="0"/>
              <a:buChar char="•"/>
            </a:pPr>
            <a:r>
              <a:rPr lang="tr-TR" sz="2800" dirty="0"/>
              <a:t>Engelli öğrencilerle etkinlikler düzenlenmesi</a:t>
            </a:r>
          </a:p>
        </p:txBody>
      </p:sp>
    </p:spTree>
    <p:extLst>
      <p:ext uri="{BB962C8B-B14F-4D97-AF65-F5344CB8AC3E}">
        <p14:creationId xmlns:p14="http://schemas.microsoft.com/office/powerpoint/2010/main" val="39958137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A024F-A89B-4447-190F-AF54F61E6E5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234534-86A7-F7A9-E2C3-D1460D36F311}"/>
              </a:ext>
            </a:extLst>
          </p:cNvPr>
          <p:cNvGraphicFramePr>
            <a:graphicFrameLocks noGrp="1"/>
          </p:cNvGraphicFramePr>
          <p:nvPr/>
        </p:nvGraphicFramePr>
        <p:xfrm>
          <a:off x="639417" y="463331"/>
          <a:ext cx="10913165" cy="4552807"/>
        </p:xfrm>
        <a:graphic>
          <a:graphicData uri="http://schemas.openxmlformats.org/drawingml/2006/table">
            <a:tbl>
              <a:tblPr firstRow="1" firstCol="1" bandRow="1">
                <a:tableStyleId>{5C22544A-7EE6-4342-B048-85BDC9FD1C3A}</a:tableStyleId>
              </a:tblPr>
              <a:tblGrid>
                <a:gridCol w="4803331">
                  <a:extLst>
                    <a:ext uri="{9D8B030D-6E8A-4147-A177-3AD203B41FA5}">
                      <a16:colId xmlns:a16="http://schemas.microsoft.com/office/drawing/2014/main" val="1085003434"/>
                    </a:ext>
                  </a:extLst>
                </a:gridCol>
                <a:gridCol w="6034348">
                  <a:extLst>
                    <a:ext uri="{9D8B030D-6E8A-4147-A177-3AD203B41FA5}">
                      <a16:colId xmlns:a16="http://schemas.microsoft.com/office/drawing/2014/main" val="1695527074"/>
                    </a:ext>
                  </a:extLst>
                </a:gridCol>
                <a:gridCol w="75486">
                  <a:extLst>
                    <a:ext uri="{9D8B030D-6E8A-4147-A177-3AD203B41FA5}">
                      <a16:colId xmlns:a16="http://schemas.microsoft.com/office/drawing/2014/main" val="1109612370"/>
                    </a:ext>
                  </a:extLst>
                </a:gridCol>
              </a:tblGrid>
              <a:tr h="1046392">
                <a:tc gridSpan="3">
                  <a:txBody>
                    <a:bodyPr/>
                    <a:lstStyle/>
                    <a:p>
                      <a:pPr algn="ctr">
                        <a:lnSpc>
                          <a:spcPct val="150000"/>
                        </a:lnSpc>
                        <a:spcAft>
                          <a:spcPts val="800"/>
                        </a:spcAft>
                        <a:buNone/>
                      </a:pPr>
                      <a:r>
                        <a:rPr lang="tr-TR" sz="3200" kern="100" dirty="0">
                          <a:solidFill>
                            <a:schemeClr val="tx1"/>
                          </a:solidFill>
                          <a:effectLst/>
                        </a:rPr>
                        <a:t>GÜNCEL ÖĞRENCİLERİMİZ</a:t>
                      </a:r>
                      <a:endParaRPr lang="tr-TR" sz="3200"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98209570"/>
                  </a:ext>
                </a:extLst>
              </a:tr>
              <a:tr h="701283">
                <a:tc>
                  <a:txBody>
                    <a:bodyPr/>
                    <a:lstStyle/>
                    <a:p>
                      <a:pPr algn="ctr">
                        <a:lnSpc>
                          <a:spcPct val="150000"/>
                        </a:lnSpc>
                        <a:spcAft>
                          <a:spcPts val="800"/>
                        </a:spcAft>
                        <a:buNone/>
                      </a:pPr>
                      <a:r>
                        <a:rPr lang="tr-TR" sz="3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ÖZEL GEREKSİNİM</a:t>
                      </a:r>
                    </a:p>
                  </a:txBody>
                  <a:tcPr marL="25043" marR="25043" marT="0" marB="0"/>
                </a:tc>
                <a:tc>
                  <a:txBody>
                    <a:bodyPr/>
                    <a:lstStyle/>
                    <a:p>
                      <a:pPr algn="ctr">
                        <a:lnSpc>
                          <a:spcPct val="150000"/>
                        </a:lnSpc>
                        <a:spcAft>
                          <a:spcPts val="800"/>
                        </a:spcAft>
                        <a:buNone/>
                      </a:pPr>
                      <a:r>
                        <a:rPr lang="tr-TR" sz="3200" b="1" kern="100" dirty="0">
                          <a:solidFill>
                            <a:schemeClr val="tx1"/>
                          </a:solidFill>
                          <a:effectLst/>
                        </a:rPr>
                        <a:t>ÖĞRENCİ SAYISI</a:t>
                      </a:r>
                      <a:endParaRPr lang="tr-TR" sz="32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endParaRPr lang="tr-TR" sz="20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126273884"/>
                  </a:ext>
                </a:extLst>
              </a:tr>
              <a:tr h="701283">
                <a:tc>
                  <a:txBody>
                    <a:bodyPr/>
                    <a:lstStyle/>
                    <a:p>
                      <a:pPr algn="just">
                        <a:lnSpc>
                          <a:spcPct val="150000"/>
                        </a:lnSpc>
                        <a:spcAft>
                          <a:spcPts val="800"/>
                        </a:spcAft>
                        <a:buNone/>
                      </a:pPr>
                      <a:r>
                        <a:rPr lang="tr-TR" sz="3200" kern="100" dirty="0">
                          <a:effectLst/>
                        </a:rPr>
                        <a:t>Görme Engelli</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3200" b="1" kern="100" dirty="0">
                          <a:effectLst/>
                        </a:rPr>
                        <a:t>10</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2704593877"/>
                  </a:ext>
                </a:extLst>
              </a:tr>
              <a:tr h="701283">
                <a:tc>
                  <a:txBody>
                    <a:bodyPr/>
                    <a:lstStyle/>
                    <a:p>
                      <a:pPr algn="just">
                        <a:lnSpc>
                          <a:spcPct val="150000"/>
                        </a:lnSpc>
                        <a:spcAft>
                          <a:spcPts val="800"/>
                        </a:spcAft>
                        <a:buNone/>
                      </a:pPr>
                      <a:r>
                        <a:rPr lang="tr-TR" sz="3200" kern="100" dirty="0">
                          <a:effectLst/>
                        </a:rPr>
                        <a:t>Fiziksel Engelli</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3200" b="1" kern="100" dirty="0">
                          <a:effectLst/>
                        </a:rPr>
                        <a:t>4</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690129455"/>
                  </a:ext>
                </a:extLst>
              </a:tr>
              <a:tr h="701283">
                <a:tc>
                  <a:txBody>
                    <a:bodyPr/>
                    <a:lstStyle/>
                    <a:p>
                      <a:pPr algn="just">
                        <a:lnSpc>
                          <a:spcPct val="150000"/>
                        </a:lnSpc>
                        <a:spcAft>
                          <a:spcPts val="800"/>
                        </a:spcAft>
                        <a:buNone/>
                      </a:pPr>
                      <a:r>
                        <a:rPr lang="tr-TR" sz="3200" kern="100" dirty="0">
                          <a:effectLst/>
                        </a:rPr>
                        <a:t>Kronik sağlık sorunları</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3200" b="1" kern="100" dirty="0">
                          <a:effectLst/>
                        </a:rPr>
                        <a:t>3</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3779748920"/>
                  </a:ext>
                </a:extLst>
              </a:tr>
              <a:tr h="701283">
                <a:tc>
                  <a:txBody>
                    <a:bodyPr/>
                    <a:lstStyle/>
                    <a:p>
                      <a:pPr algn="just">
                        <a:lnSpc>
                          <a:spcPct val="150000"/>
                        </a:lnSpc>
                        <a:spcAft>
                          <a:spcPts val="800"/>
                        </a:spcAft>
                        <a:buNone/>
                      </a:pPr>
                      <a:r>
                        <a:rPr lang="tr-TR" sz="3200" kern="100" dirty="0">
                          <a:effectLst/>
                        </a:rPr>
                        <a:t>Diğer</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3200" b="1" kern="100" dirty="0">
                          <a:effectLst/>
                        </a:rPr>
                        <a:t>3</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050047039"/>
                  </a:ext>
                </a:extLst>
              </a:tr>
            </a:tbl>
          </a:graphicData>
        </a:graphic>
      </p:graphicFrame>
    </p:spTree>
    <p:extLst>
      <p:ext uri="{BB962C8B-B14F-4D97-AF65-F5344CB8AC3E}">
        <p14:creationId xmlns:p14="http://schemas.microsoft.com/office/powerpoint/2010/main" val="4143869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67687-8BF5-5757-5AD2-F4EA5675F849}"/>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82288A73-0943-A2C4-E3F2-4F3F5305D6F8}"/>
              </a:ext>
            </a:extLst>
          </p:cNvPr>
          <p:cNvSpPr txBox="1"/>
          <p:nvPr/>
        </p:nvSpPr>
        <p:spPr>
          <a:xfrm>
            <a:off x="2473476" y="2199095"/>
            <a:ext cx="7245041" cy="584775"/>
          </a:xfrm>
          <a:prstGeom prst="rect">
            <a:avLst/>
          </a:prstGeom>
          <a:noFill/>
        </p:spPr>
        <p:txBody>
          <a:bodyPr wrap="square" rtlCol="0">
            <a:spAutoFit/>
          </a:bodyPr>
          <a:lstStyle/>
          <a:p>
            <a:pPr algn="ctr"/>
            <a:r>
              <a:rPr lang="tr-TR" sz="3200" b="1" dirty="0">
                <a:solidFill>
                  <a:srgbClr val="002060"/>
                </a:solidFill>
                <a:latin typeface="+mj-lt"/>
                <a:ea typeface="Roboto"/>
                <a:cs typeface="Roboto"/>
                <a:sym typeface="Roboto"/>
              </a:rPr>
              <a:t>ENGELLİ ÖĞRENCİLER BİRİM HEDEFLERİ</a:t>
            </a:r>
            <a:endParaRPr lang="tr-TR" sz="3200" dirty="0">
              <a:solidFill>
                <a:srgbClr val="002060"/>
              </a:solidFill>
              <a:latin typeface="+mj-lt"/>
              <a:ea typeface="Roboto"/>
              <a:cs typeface="Roboto"/>
              <a:sym typeface="Roboto"/>
            </a:endParaRPr>
          </a:p>
        </p:txBody>
      </p:sp>
      <p:pic>
        <p:nvPicPr>
          <p:cNvPr id="4" name="Resim 3">
            <a:extLst>
              <a:ext uri="{FF2B5EF4-FFF2-40B4-BE49-F238E27FC236}">
                <a16:creationId xmlns:a16="http://schemas.microsoft.com/office/drawing/2014/main" id="{0CE2C0A3-D494-8095-BBB9-2F909C5C63C2}"/>
              </a:ext>
            </a:extLst>
          </p:cNvPr>
          <p:cNvPicPr>
            <a:picLocks noChangeAspect="1"/>
          </p:cNvPicPr>
          <p:nvPr/>
        </p:nvPicPr>
        <p:blipFill>
          <a:blip r:embed="rId2"/>
          <a:stretch>
            <a:fillRect/>
          </a:stretch>
        </p:blipFill>
        <p:spPr>
          <a:xfrm>
            <a:off x="3139563" y="400429"/>
            <a:ext cx="5912874" cy="1798666"/>
          </a:xfrm>
          <a:prstGeom prst="rect">
            <a:avLst/>
          </a:prstGeom>
        </p:spPr>
      </p:pic>
      <p:sp>
        <p:nvSpPr>
          <p:cNvPr id="5" name="Dikdörtgen 4">
            <a:extLst>
              <a:ext uri="{FF2B5EF4-FFF2-40B4-BE49-F238E27FC236}">
                <a16:creationId xmlns:a16="http://schemas.microsoft.com/office/drawing/2014/main" id="{07E86138-6798-160E-BAC5-980928AAC9F9}"/>
              </a:ext>
            </a:extLst>
          </p:cNvPr>
          <p:cNvSpPr/>
          <p:nvPr/>
        </p:nvSpPr>
        <p:spPr>
          <a:xfrm>
            <a:off x="293881" y="2887408"/>
            <a:ext cx="11604229" cy="3754874"/>
          </a:xfrm>
          <a:prstGeom prst="rect">
            <a:avLst/>
          </a:prstGeom>
        </p:spPr>
        <p:txBody>
          <a:bodyPr wrap="square">
            <a:spAutoFit/>
          </a:bodyPr>
          <a:lstStyle/>
          <a:p>
            <a:endParaRPr lang="tr-TR" sz="1400" b="1" dirty="0"/>
          </a:p>
          <a:p>
            <a:pPr marL="457200" indent="-457200">
              <a:buFont typeface="Arial" panose="020B0604020202020204" pitchFamily="34" charset="0"/>
              <a:buChar char="•"/>
            </a:pPr>
            <a:r>
              <a:rPr lang="tr-TR" sz="2800" dirty="0"/>
              <a:t>Yönergede yer alan </a:t>
            </a:r>
            <a:r>
              <a:rPr lang="tr-TR" sz="2800" b="1" dirty="0"/>
              <a:t>«bireysel uyarlama sözleşmelerinin» </a:t>
            </a:r>
            <a:r>
              <a:rPr lang="tr-TR" sz="2800" dirty="0"/>
              <a:t>uygulanmaya başlanması</a:t>
            </a:r>
          </a:p>
          <a:p>
            <a:pPr marL="457200" indent="-457200">
              <a:buFont typeface="Arial" panose="020B0604020202020204" pitchFamily="34" charset="0"/>
              <a:buChar char="•"/>
            </a:pPr>
            <a:r>
              <a:rPr lang="tr-TR" sz="2800" dirty="0"/>
              <a:t>Öğrencilerle </a:t>
            </a:r>
            <a:r>
              <a:rPr lang="tr-TR" sz="2800" b="1" dirty="0"/>
              <a:t>aktif iletişim kanalları </a:t>
            </a:r>
            <a:r>
              <a:rPr lang="tr-TR" sz="2800" dirty="0"/>
              <a:t>oluşturulması</a:t>
            </a:r>
          </a:p>
          <a:p>
            <a:pPr marL="457200" indent="-457200">
              <a:buFont typeface="Arial" panose="020B0604020202020204" pitchFamily="34" charset="0"/>
              <a:buChar char="•"/>
            </a:pPr>
            <a:r>
              <a:rPr lang="tr-TR" sz="2800" dirty="0"/>
              <a:t>Koordinatörlük ile öğrencilerin </a:t>
            </a:r>
            <a:r>
              <a:rPr lang="tr-TR" sz="2800" b="1" dirty="0"/>
              <a:t>bir araya gelme rutini </a:t>
            </a:r>
            <a:r>
              <a:rPr lang="tr-TR" sz="2800" dirty="0"/>
              <a:t>oluşturulması </a:t>
            </a:r>
          </a:p>
          <a:p>
            <a:pPr marL="457200" indent="-457200">
              <a:buFont typeface="Arial" panose="020B0604020202020204" pitchFamily="34" charset="0"/>
              <a:buChar char="•"/>
            </a:pPr>
            <a:r>
              <a:rPr lang="tr-TR" sz="2800" dirty="0"/>
              <a:t>Ülkemizde başarılı olmuş </a:t>
            </a:r>
            <a:r>
              <a:rPr lang="tr-TR" sz="2800" b="1" dirty="0"/>
              <a:t>engelli bireylerle </a:t>
            </a:r>
            <a:r>
              <a:rPr lang="tr-TR" sz="2800" dirty="0"/>
              <a:t>söyleşiler düzenlenmesi</a:t>
            </a:r>
          </a:p>
          <a:p>
            <a:pPr marL="457200" indent="-457200">
              <a:buFont typeface="Arial" panose="020B0604020202020204" pitchFamily="34" charset="0"/>
              <a:buChar char="•"/>
            </a:pPr>
            <a:r>
              <a:rPr lang="tr-TR" sz="2800" dirty="0"/>
              <a:t>Öğrencilerimizin </a:t>
            </a:r>
            <a:r>
              <a:rPr lang="tr-TR" sz="2800" b="1" dirty="0"/>
              <a:t>Adıyaman yerel yöneticileriyle </a:t>
            </a:r>
            <a:r>
              <a:rPr lang="tr-TR" sz="2800" dirty="0"/>
              <a:t>buluşturulması</a:t>
            </a:r>
          </a:p>
          <a:p>
            <a:pPr marL="457200" indent="-457200">
              <a:buFont typeface="Arial" panose="020B0604020202020204" pitchFamily="34" charset="0"/>
              <a:buChar char="•"/>
            </a:pPr>
            <a:r>
              <a:rPr lang="tr-TR" sz="2800" dirty="0"/>
              <a:t>Yeni gelecek engelli öğrencilerimizle oryantasyon programı yapılması</a:t>
            </a:r>
          </a:p>
          <a:p>
            <a:pPr marL="457200" indent="-457200">
              <a:buFont typeface="Arial" panose="020B0604020202020204" pitchFamily="34" charset="0"/>
              <a:buChar char="•"/>
            </a:pPr>
            <a:endParaRPr lang="tr-TR" sz="2800" dirty="0"/>
          </a:p>
        </p:txBody>
      </p:sp>
    </p:spTree>
    <p:extLst>
      <p:ext uri="{BB962C8B-B14F-4D97-AF65-F5344CB8AC3E}">
        <p14:creationId xmlns:p14="http://schemas.microsoft.com/office/powerpoint/2010/main" val="18845724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7DB46-8179-8D7C-5334-BF074FD13C7E}"/>
            </a:ext>
          </a:extLst>
        </p:cNvPr>
        <p:cNvGrpSpPr/>
        <p:nvPr/>
      </p:nvGrpSpPr>
      <p:grpSpPr>
        <a:xfrm>
          <a:off x="0" y="0"/>
          <a:ext cx="0" cy="0"/>
          <a:chOff x="0" y="0"/>
          <a:chExt cx="0" cy="0"/>
        </a:xfrm>
      </p:grpSpPr>
      <p:sp>
        <p:nvSpPr>
          <p:cNvPr id="8" name="Dikdörtgen 7">
            <a:extLst>
              <a:ext uri="{FF2B5EF4-FFF2-40B4-BE49-F238E27FC236}">
                <a16:creationId xmlns:a16="http://schemas.microsoft.com/office/drawing/2014/main" id="{764AE36E-3C84-5206-7C2F-36F354667697}"/>
              </a:ext>
            </a:extLst>
          </p:cNvPr>
          <p:cNvSpPr/>
          <p:nvPr/>
        </p:nvSpPr>
        <p:spPr>
          <a:xfrm>
            <a:off x="7522139" y="5229645"/>
            <a:ext cx="3725839" cy="10144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tr-TR" b="1" dirty="0">
                <a:solidFill>
                  <a:srgbClr val="5B9BD5">
                    <a:lumMod val="50000"/>
                  </a:srgbClr>
                </a:solidFill>
                <a:cs typeface="Arial" charset="0"/>
              </a:rPr>
              <a:t>Araş. Gör. Dr. Mevlüt CIRIK</a:t>
            </a:r>
          </a:p>
          <a:p>
            <a:pPr algn="ctr" fontAlgn="base">
              <a:spcBef>
                <a:spcPct val="0"/>
              </a:spcBef>
              <a:spcAft>
                <a:spcPct val="0"/>
              </a:spcAft>
              <a:defRPr/>
            </a:pPr>
            <a:r>
              <a:rPr lang="tr-TR" b="1" dirty="0">
                <a:solidFill>
                  <a:srgbClr val="5B9BD5">
                    <a:lumMod val="50000"/>
                  </a:srgbClr>
                </a:solidFill>
                <a:cs typeface="Arial" charset="0"/>
              </a:rPr>
              <a:t>Birim Koordinatörü</a:t>
            </a:r>
          </a:p>
        </p:txBody>
      </p:sp>
      <p:sp>
        <p:nvSpPr>
          <p:cNvPr id="7" name="Unvan 6">
            <a:extLst>
              <a:ext uri="{FF2B5EF4-FFF2-40B4-BE49-F238E27FC236}">
                <a16:creationId xmlns:a16="http://schemas.microsoft.com/office/drawing/2014/main" id="{8DA31491-B6FD-119A-F994-0A4791DED8E6}"/>
              </a:ext>
            </a:extLst>
          </p:cNvPr>
          <p:cNvSpPr>
            <a:spLocks noGrp="1"/>
          </p:cNvSpPr>
          <p:nvPr>
            <p:ph type="ctrTitle"/>
          </p:nvPr>
        </p:nvSpPr>
        <p:spPr>
          <a:xfrm>
            <a:off x="3570823" y="914399"/>
            <a:ext cx="7837714" cy="1308683"/>
          </a:xfrm>
        </p:spPr>
        <p:txBody>
          <a:bodyPr/>
          <a:lstStyle/>
          <a:p>
            <a:endParaRPr lang="tr-TR" dirty="0"/>
          </a:p>
        </p:txBody>
      </p:sp>
      <p:sp>
        <p:nvSpPr>
          <p:cNvPr id="2" name="Dikdörtgen 7">
            <a:extLst>
              <a:ext uri="{FF2B5EF4-FFF2-40B4-BE49-F238E27FC236}">
                <a16:creationId xmlns:a16="http://schemas.microsoft.com/office/drawing/2014/main" id="{21248421-4681-502C-F402-A0DB935EDB6F}"/>
              </a:ext>
            </a:extLst>
          </p:cNvPr>
          <p:cNvSpPr/>
          <p:nvPr/>
        </p:nvSpPr>
        <p:spPr>
          <a:xfrm>
            <a:off x="3150828" y="4153988"/>
            <a:ext cx="5310017" cy="8751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rPr>
              <a:t>TEŞEKKÜRLER…</a:t>
            </a:r>
            <a:endParaRPr lang="tr-TR" sz="3600" dirty="0">
              <a:solidFill>
                <a:schemeClr val="tx1"/>
              </a:solidFill>
            </a:endParaRPr>
          </a:p>
        </p:txBody>
      </p:sp>
    </p:spTree>
    <p:extLst>
      <p:ext uri="{BB962C8B-B14F-4D97-AF65-F5344CB8AC3E}">
        <p14:creationId xmlns:p14="http://schemas.microsoft.com/office/powerpoint/2010/main" val="2313259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10"/>
          <p:cNvPicPr>
            <a:picLocks noChangeAspect="1"/>
          </p:cNvPicPr>
          <p:nvPr/>
        </p:nvPicPr>
        <p:blipFill rotWithShape="1">
          <a:blip r:embed="rId3">
            <a:extLst>
              <a:ext uri="{28A0092B-C50C-407E-A947-70E740481C1C}">
                <a14:useLocalDpi xmlns:a14="http://schemas.microsoft.com/office/drawing/2010/main" val="0"/>
              </a:ext>
            </a:extLst>
          </a:blip>
          <a:srcRect t="22028" b="26873"/>
          <a:stretch/>
        </p:blipFill>
        <p:spPr>
          <a:xfrm>
            <a:off x="0" y="659025"/>
            <a:ext cx="12192000" cy="3328090"/>
          </a:xfrm>
          <a:prstGeom prst="rect">
            <a:avLst/>
          </a:prstGeom>
        </p:spPr>
      </p:pic>
      <p:sp>
        <p:nvSpPr>
          <p:cNvPr id="72" name="Rectangle 12"/>
          <p:cNvSpPr/>
          <p:nvPr/>
        </p:nvSpPr>
        <p:spPr>
          <a:xfrm>
            <a:off x="0" y="466100"/>
            <a:ext cx="12191999" cy="3523053"/>
          </a:xfrm>
          <a:prstGeom prst="rect">
            <a:avLst/>
          </a:prstGeom>
          <a:gradFill flip="none" rotWithShape="1">
            <a:gsLst>
              <a:gs pos="0">
                <a:srgbClr val="009FEB">
                  <a:lumMod val="36000"/>
                  <a:lumOff val="64000"/>
                  <a:alpha val="0"/>
                </a:srgbClr>
              </a:gs>
              <a:gs pos="58000">
                <a:srgbClr val="009FEB">
                  <a:lumMod val="95000"/>
                  <a:lumOff val="5000"/>
                  <a:alpha val="50000"/>
                </a:srgbClr>
              </a:gs>
              <a:gs pos="100000">
                <a:srgbClr val="009FEB">
                  <a:lumMod val="60000"/>
                  <a:alpha val="70000"/>
                </a:srgbClr>
              </a:gs>
            </a:gsLst>
            <a:path path="circle">
              <a:fillToRect l="100000" b="100000"/>
            </a:path>
            <a:tileRect t="-100000" r="-100000"/>
          </a:gradFill>
          <a:ln w="12700" cap="flat" cmpd="sng" algn="ctr">
            <a:noFill/>
            <a:prstDash val="solid"/>
            <a:miter lim="800000"/>
          </a:ln>
          <a:effectLst/>
        </p:spPr>
        <p:txBody>
          <a:bodyPr rtlCol="0" anchor="ctr"/>
          <a:lstStyle/>
          <a:p>
            <a:pPr algn="ctr">
              <a:defRPr/>
            </a:pPr>
            <a:endParaRPr lang="en-US" kern="0">
              <a:solidFill>
                <a:prstClr val="white"/>
              </a:solidFill>
            </a:endParaRPr>
          </a:p>
        </p:txBody>
      </p:sp>
      <p:sp>
        <p:nvSpPr>
          <p:cNvPr id="71" name="12 Metin kutusu">
            <a:extLst>
              <a:ext uri="{FF2B5EF4-FFF2-40B4-BE49-F238E27FC236}">
                <a16:creationId xmlns:a16="http://schemas.microsoft.com/office/drawing/2014/main" id="{DC20134A-45F2-4307-873F-6D3DC29BA46D}"/>
              </a:ext>
            </a:extLst>
          </p:cNvPr>
          <p:cNvSpPr txBox="1"/>
          <p:nvPr/>
        </p:nvSpPr>
        <p:spPr>
          <a:xfrm>
            <a:off x="2610373" y="-145323"/>
            <a:ext cx="6971251" cy="707886"/>
          </a:xfrm>
          <a:prstGeom prst="rect">
            <a:avLst/>
          </a:prstGeom>
          <a:noFill/>
        </p:spPr>
        <p:txBody>
          <a:bodyPr wrap="square" rtlCol="0">
            <a:spAutoFit/>
          </a:bodyPr>
          <a:lstStyle/>
          <a:p>
            <a:pPr algn="ctr"/>
            <a:r>
              <a:rPr lang="tr-TR" sz="4000" b="1" dirty="0">
                <a:solidFill>
                  <a:srgbClr val="002060"/>
                </a:solidFill>
              </a:rPr>
              <a:t>SUNUM PLANI</a:t>
            </a:r>
          </a:p>
        </p:txBody>
      </p:sp>
      <p:graphicFrame>
        <p:nvGraphicFramePr>
          <p:cNvPr id="7" name="Diagram 6">
            <a:extLst>
              <a:ext uri="{FF2B5EF4-FFF2-40B4-BE49-F238E27FC236}">
                <a16:creationId xmlns:a16="http://schemas.microsoft.com/office/drawing/2014/main" id="{06C6C578-F0F7-6623-DDC1-4888E39EDDE0}"/>
              </a:ext>
            </a:extLst>
          </p:cNvPr>
          <p:cNvGraphicFramePr/>
          <p:nvPr>
            <p:extLst>
              <p:ext uri="{D42A27DB-BD31-4B8C-83A1-F6EECF244321}">
                <p14:modId xmlns:p14="http://schemas.microsoft.com/office/powerpoint/2010/main" val="1105625611"/>
              </p:ext>
            </p:extLst>
          </p:nvPr>
        </p:nvGraphicFramePr>
        <p:xfrm>
          <a:off x="924339" y="719666"/>
          <a:ext cx="10923104" cy="58202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4343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2 Metin kutusu">
            <a:extLst>
              <a:ext uri="{FF2B5EF4-FFF2-40B4-BE49-F238E27FC236}">
                <a16:creationId xmlns:a16="http://schemas.microsoft.com/office/drawing/2014/main" id="{A0C0AA7F-75D3-4EA9-8DA9-902CDF536956}"/>
              </a:ext>
            </a:extLst>
          </p:cNvPr>
          <p:cNvSpPr txBox="1"/>
          <p:nvPr/>
        </p:nvSpPr>
        <p:spPr>
          <a:xfrm>
            <a:off x="2473478" y="2595624"/>
            <a:ext cx="7245041" cy="1077218"/>
          </a:xfrm>
          <a:prstGeom prst="rect">
            <a:avLst/>
          </a:prstGeom>
          <a:noFill/>
        </p:spPr>
        <p:txBody>
          <a:bodyPr wrap="square" rtlCol="0">
            <a:spAutoFit/>
          </a:bodyPr>
          <a:lstStyle/>
          <a:p>
            <a:pPr algn="ctr"/>
            <a:r>
              <a:rPr lang="tr-TR" sz="3200" b="1" dirty="0">
                <a:solidFill>
                  <a:srgbClr val="002060"/>
                </a:solidFill>
                <a:latin typeface="+mj-lt"/>
                <a:ea typeface="Roboto"/>
                <a:cs typeface="Roboto"/>
                <a:sym typeface="Roboto"/>
              </a:rPr>
              <a:t>ENGELLİ ÖĞRENCİLER BİRİM KOORDİNATÖRLÜĞÜNÜN TARİHÇESİ</a:t>
            </a:r>
            <a:endParaRPr lang="tr-TR" sz="3200" dirty="0">
              <a:solidFill>
                <a:srgbClr val="002060"/>
              </a:solidFill>
              <a:latin typeface="+mj-lt"/>
              <a:ea typeface="Roboto"/>
              <a:cs typeface="Roboto"/>
              <a:sym typeface="Roboto"/>
            </a:endParaRPr>
          </a:p>
        </p:txBody>
      </p:sp>
      <p:pic>
        <p:nvPicPr>
          <p:cNvPr id="4" name="Resim 3"/>
          <p:cNvPicPr>
            <a:picLocks noChangeAspect="1"/>
          </p:cNvPicPr>
          <p:nvPr/>
        </p:nvPicPr>
        <p:blipFill>
          <a:blip r:embed="rId2"/>
          <a:stretch>
            <a:fillRect/>
          </a:stretch>
        </p:blipFill>
        <p:spPr>
          <a:xfrm>
            <a:off x="2473479" y="391720"/>
            <a:ext cx="7245041" cy="2203904"/>
          </a:xfrm>
          <a:prstGeom prst="rect">
            <a:avLst/>
          </a:prstGeom>
        </p:spPr>
      </p:pic>
      <p:sp>
        <p:nvSpPr>
          <p:cNvPr id="5" name="Dikdörtgen 4"/>
          <p:cNvSpPr/>
          <p:nvPr/>
        </p:nvSpPr>
        <p:spPr>
          <a:xfrm>
            <a:off x="293883" y="3827934"/>
            <a:ext cx="11604229" cy="2308324"/>
          </a:xfrm>
          <a:prstGeom prst="rect">
            <a:avLst/>
          </a:prstGeom>
        </p:spPr>
        <p:txBody>
          <a:bodyPr wrap="square">
            <a:spAutoFit/>
          </a:bodyPr>
          <a:lstStyle/>
          <a:p>
            <a:r>
              <a:rPr lang="tr-TR" sz="1600" dirty="0"/>
              <a:t>Yükseköğrenim gören engelli öğrencilerin öğrenim hayatlarını kolaylaştırabilmek için gerekli tedbirleri almak ve bu yönde düzenlemeler yapmak üzere, 1 Temmuz 2005 tarih ve 5378 sayılı Özürlüler ve Bazı Kanun ve Kanun Hükmünde Kararnamelerde Değişiklik Yapılması Hakkında Kanun’un 15. maddesi doğrultusunda, 20 Haziran 2006 tarih ve 26204 sayılı Resmi Gazetede yayımlanarak yürürlüğe giren Yükseköğretim Kurulu Başkanlığı’nın “Yükseköğretim Kurumları Özürlüler Danışma ve Koordinasyon Yönetmeliği’nin” 8. maddesine göre “Yükseköğretim Kurumları Engelli Öğrenci Birimleri” tanımlanmakta ve her bir üniversitede kurulması öngörülmektedir.</a:t>
            </a:r>
          </a:p>
          <a:p>
            <a:endParaRPr lang="tr-TR" sz="1600" dirty="0"/>
          </a:p>
          <a:p>
            <a:r>
              <a:rPr lang="tr-TR" sz="1600" dirty="0"/>
              <a:t>Yönetmelik gereği 13 Eylül 2014 de Adıyaman Üniversitesi Engelli Öğrenci Birimi (</a:t>
            </a:r>
            <a:r>
              <a:rPr lang="tr-TR" sz="1600" b="1" dirty="0"/>
              <a:t>Engelsiz Yaşam Birimi</a:t>
            </a:r>
            <a:r>
              <a:rPr lang="tr-TR" sz="1600" dirty="0"/>
              <a:t>) kurulmuştur. Birimi daha etkin hale getirebilmek için; Adıyaman Üniversitesi Engelli Öğrenci Birimi Yönergesi uyarınca Engelli Öğrenci Birimi Koordinatörlüğü kurulmuş ve Adıyaman Üniversitesi rektörlüğüne doğrudan bağlanmıştır. </a:t>
            </a:r>
          </a:p>
        </p:txBody>
      </p:sp>
    </p:spTree>
    <p:extLst>
      <p:ext uri="{BB962C8B-B14F-4D97-AF65-F5344CB8AC3E}">
        <p14:creationId xmlns:p14="http://schemas.microsoft.com/office/powerpoint/2010/main" val="4509642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75103-1353-958D-5E44-EEBC1E8737EE}"/>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721D4109-22F0-E9B9-4303-F9AE0DD6D2E1}"/>
              </a:ext>
            </a:extLst>
          </p:cNvPr>
          <p:cNvSpPr txBox="1"/>
          <p:nvPr/>
        </p:nvSpPr>
        <p:spPr>
          <a:xfrm>
            <a:off x="2599042" y="2961026"/>
            <a:ext cx="7245041" cy="1077218"/>
          </a:xfrm>
          <a:prstGeom prst="rect">
            <a:avLst/>
          </a:prstGeom>
          <a:noFill/>
        </p:spPr>
        <p:txBody>
          <a:bodyPr wrap="square" rtlCol="0">
            <a:spAutoFit/>
          </a:bodyPr>
          <a:lstStyle/>
          <a:p>
            <a:pPr algn="ctr"/>
            <a:r>
              <a:rPr lang="tr-TR" sz="3200" b="1" dirty="0">
                <a:solidFill>
                  <a:srgbClr val="002060"/>
                </a:solidFill>
                <a:latin typeface="+mj-lt"/>
                <a:ea typeface="Roboto"/>
                <a:cs typeface="Roboto"/>
                <a:sym typeface="Roboto"/>
              </a:rPr>
              <a:t>ENGELLİ ÖĞRENCİLER BİRİM KOORDİNATÖRLÜĞÜNÜN AMACI</a:t>
            </a:r>
            <a:endParaRPr lang="tr-TR" sz="3200" dirty="0">
              <a:solidFill>
                <a:srgbClr val="002060"/>
              </a:solidFill>
              <a:latin typeface="+mj-lt"/>
              <a:ea typeface="Roboto"/>
              <a:cs typeface="Roboto"/>
              <a:sym typeface="Roboto"/>
            </a:endParaRPr>
          </a:p>
        </p:txBody>
      </p:sp>
      <p:pic>
        <p:nvPicPr>
          <p:cNvPr id="4" name="Resim 3">
            <a:extLst>
              <a:ext uri="{FF2B5EF4-FFF2-40B4-BE49-F238E27FC236}">
                <a16:creationId xmlns:a16="http://schemas.microsoft.com/office/drawing/2014/main" id="{76B5282A-45D9-C33C-5BF0-4CB3CF003477}"/>
              </a:ext>
            </a:extLst>
          </p:cNvPr>
          <p:cNvPicPr>
            <a:picLocks noChangeAspect="1"/>
          </p:cNvPicPr>
          <p:nvPr/>
        </p:nvPicPr>
        <p:blipFill>
          <a:blip r:embed="rId2"/>
          <a:stretch>
            <a:fillRect/>
          </a:stretch>
        </p:blipFill>
        <p:spPr>
          <a:xfrm>
            <a:off x="1872872" y="391719"/>
            <a:ext cx="8446255" cy="2569307"/>
          </a:xfrm>
          <a:prstGeom prst="rect">
            <a:avLst/>
          </a:prstGeom>
        </p:spPr>
      </p:pic>
      <p:sp>
        <p:nvSpPr>
          <p:cNvPr id="5" name="Dikdörtgen 4">
            <a:extLst>
              <a:ext uri="{FF2B5EF4-FFF2-40B4-BE49-F238E27FC236}">
                <a16:creationId xmlns:a16="http://schemas.microsoft.com/office/drawing/2014/main" id="{61BE5540-FED1-1496-9806-ADC89FF84D8E}"/>
              </a:ext>
            </a:extLst>
          </p:cNvPr>
          <p:cNvSpPr/>
          <p:nvPr/>
        </p:nvSpPr>
        <p:spPr>
          <a:xfrm>
            <a:off x="293884" y="4152376"/>
            <a:ext cx="11604229" cy="1815882"/>
          </a:xfrm>
          <a:prstGeom prst="rect">
            <a:avLst/>
          </a:prstGeom>
        </p:spPr>
        <p:txBody>
          <a:bodyPr wrap="square">
            <a:spAutoFit/>
          </a:bodyPr>
          <a:lstStyle/>
          <a:p>
            <a:pPr marL="285750" indent="-285750">
              <a:buFont typeface="Arial" panose="020B0604020202020204" pitchFamily="34" charset="0"/>
              <a:buChar char="•"/>
            </a:pPr>
            <a:r>
              <a:rPr lang="tr-TR" sz="1600" dirty="0"/>
              <a:t>Birimin temel amacı engelli öğrencilerimizin eğitim ve kampus yaşamları sırasında karşılaşacakları zorlukları en aza indirmek ve engellerin ortadan kaldırılmasında </a:t>
            </a:r>
            <a:r>
              <a:rPr lang="tr-TR" sz="1600" b="1" dirty="0"/>
              <a:t>ilgili taraflar arasında işbirliği </a:t>
            </a:r>
            <a:r>
              <a:rPr lang="tr-TR" sz="1600" dirty="0"/>
              <a:t>sağlamaktır. </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Üniversitemiz de engellilik konusunda farkındalığı artırabilmek için çaba göstermektir. </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Engelli öğrencilerin yüksek öğrenim yaşantıları boyunca karşılaştıkları engelleri saptamak, ortadan kaldırmak ve </a:t>
            </a:r>
            <a:r>
              <a:rPr lang="tr-TR" sz="1600" b="1" dirty="0"/>
              <a:t>“erişilebilir bir kampüs</a:t>
            </a:r>
            <a:r>
              <a:rPr lang="tr-TR" sz="1600" dirty="0"/>
              <a:t>” oluşturmak Üniversitemizin öncelikli amaçları arasında yer almaktadır.</a:t>
            </a:r>
          </a:p>
        </p:txBody>
      </p:sp>
    </p:spTree>
    <p:extLst>
      <p:ext uri="{BB962C8B-B14F-4D97-AF65-F5344CB8AC3E}">
        <p14:creationId xmlns:p14="http://schemas.microsoft.com/office/powerpoint/2010/main" val="419510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D59A-CA12-65E5-9B11-3A0AE49DFDC9}"/>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BE947B-1869-E684-F513-4250E4ECF3D8}"/>
              </a:ext>
            </a:extLst>
          </p:cNvPr>
          <p:cNvGraphicFramePr>
            <a:graphicFrameLocks noGrp="1"/>
          </p:cNvGraphicFramePr>
          <p:nvPr>
            <p:extLst>
              <p:ext uri="{D42A27DB-BD31-4B8C-83A1-F6EECF244321}">
                <p14:modId xmlns:p14="http://schemas.microsoft.com/office/powerpoint/2010/main" val="3409896344"/>
              </p:ext>
            </p:extLst>
          </p:nvPr>
        </p:nvGraphicFramePr>
        <p:xfrm>
          <a:off x="536713" y="487018"/>
          <a:ext cx="10960626" cy="5802130"/>
        </p:xfrm>
        <a:graphic>
          <a:graphicData uri="http://schemas.openxmlformats.org/drawingml/2006/table">
            <a:tbl>
              <a:tblPr firstRow="1" firstCol="1" bandRow="1">
                <a:tableStyleId>{5C22544A-7EE6-4342-B048-85BDC9FD1C3A}</a:tableStyleId>
              </a:tblPr>
              <a:tblGrid>
                <a:gridCol w="2254695">
                  <a:extLst>
                    <a:ext uri="{9D8B030D-6E8A-4147-A177-3AD203B41FA5}">
                      <a16:colId xmlns:a16="http://schemas.microsoft.com/office/drawing/2014/main" val="182982450"/>
                    </a:ext>
                  </a:extLst>
                </a:gridCol>
                <a:gridCol w="3924597">
                  <a:extLst>
                    <a:ext uri="{9D8B030D-6E8A-4147-A177-3AD203B41FA5}">
                      <a16:colId xmlns:a16="http://schemas.microsoft.com/office/drawing/2014/main" val="493086534"/>
                    </a:ext>
                  </a:extLst>
                </a:gridCol>
                <a:gridCol w="4781334">
                  <a:extLst>
                    <a:ext uri="{9D8B030D-6E8A-4147-A177-3AD203B41FA5}">
                      <a16:colId xmlns:a16="http://schemas.microsoft.com/office/drawing/2014/main" val="4007780717"/>
                    </a:ext>
                  </a:extLst>
                </a:gridCol>
              </a:tblGrid>
              <a:tr h="670681">
                <a:tc gridSpan="3">
                  <a:txBody>
                    <a:bodyPr/>
                    <a:lstStyle/>
                    <a:p>
                      <a:pPr algn="ctr">
                        <a:lnSpc>
                          <a:spcPct val="150000"/>
                        </a:lnSpc>
                        <a:spcAft>
                          <a:spcPts val="800"/>
                        </a:spcAft>
                        <a:buNone/>
                      </a:pPr>
                      <a:r>
                        <a:rPr lang="tr-TR" sz="3600" kern="100" dirty="0">
                          <a:solidFill>
                            <a:schemeClr val="tx1"/>
                          </a:solidFill>
                          <a:effectLst/>
                        </a:rPr>
                        <a:t>KOORDİNATÖRLÜK EKİP ÜYELERİ</a:t>
                      </a:r>
                      <a:endParaRPr lang="tr-TR" sz="3600"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19663181"/>
                  </a:ext>
                </a:extLst>
              </a:tr>
              <a:tr h="1083625">
                <a:tc>
                  <a:txBody>
                    <a:bodyPr/>
                    <a:lstStyle/>
                    <a:p>
                      <a:pPr algn="just">
                        <a:lnSpc>
                          <a:spcPct val="150000"/>
                        </a:lnSpc>
                        <a:spcAft>
                          <a:spcPts val="800"/>
                        </a:spcAft>
                        <a:buNone/>
                      </a:pPr>
                      <a:r>
                        <a:rPr lang="tr-TR" sz="3200" kern="100" dirty="0">
                          <a:effectLst/>
                        </a:rPr>
                        <a:t>Görevi</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b="1" kern="100" dirty="0">
                          <a:effectLst/>
                        </a:rPr>
                        <a:t>Unvanı/Adı – Soyadı</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b="1" kern="100" dirty="0">
                          <a:effectLst/>
                        </a:rPr>
                        <a:t>Görevi</a:t>
                      </a:r>
                      <a:endParaRPr lang="tr-TR" sz="3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28817720"/>
                  </a:ext>
                </a:extLst>
              </a:tr>
              <a:tr h="1654945">
                <a:tc>
                  <a:txBody>
                    <a:bodyPr/>
                    <a:lstStyle/>
                    <a:p>
                      <a:pPr algn="just">
                        <a:lnSpc>
                          <a:spcPct val="150000"/>
                        </a:lnSpc>
                        <a:spcAft>
                          <a:spcPts val="800"/>
                        </a:spcAft>
                        <a:buNone/>
                      </a:pPr>
                      <a:r>
                        <a:rPr lang="tr-TR" sz="3200" kern="100">
                          <a:effectLst/>
                        </a:rPr>
                        <a:t>Başkan</a:t>
                      </a:r>
                      <a:endParaRPr lang="tr-TR" sz="3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dirty="0">
                          <a:effectLst/>
                        </a:rPr>
                        <a:t>Prof. Dr. Selcen Yüksel Pektaş</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dirty="0">
                          <a:effectLst/>
                        </a:rPr>
                        <a:t>Kurum Yöneticisi/Rektör Yardımcısı</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738587"/>
                  </a:ext>
                </a:extLst>
              </a:tr>
              <a:tr h="1654945">
                <a:tc>
                  <a:txBody>
                    <a:bodyPr/>
                    <a:lstStyle/>
                    <a:p>
                      <a:pPr algn="just">
                        <a:lnSpc>
                          <a:spcPct val="150000"/>
                        </a:lnSpc>
                        <a:spcAft>
                          <a:spcPts val="800"/>
                        </a:spcAft>
                        <a:buNone/>
                      </a:pPr>
                      <a:r>
                        <a:rPr lang="tr-TR" sz="3200" kern="100">
                          <a:effectLst/>
                        </a:rPr>
                        <a:t>Koordinatör</a:t>
                      </a:r>
                      <a:endParaRPr lang="tr-TR" sz="3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dirty="0">
                          <a:effectLst/>
                        </a:rPr>
                        <a:t>Araş. Gör. Dr. Mevlüt CIRIK</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a:effectLst/>
                        </a:rPr>
                        <a:t>Koordinatör</a:t>
                      </a:r>
                      <a:endParaRPr lang="tr-TR" sz="3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8818236"/>
                  </a:ext>
                </a:extLst>
              </a:tr>
              <a:tr h="670681">
                <a:tc>
                  <a:txBody>
                    <a:bodyPr/>
                    <a:lstStyle/>
                    <a:p>
                      <a:pPr algn="just">
                        <a:lnSpc>
                          <a:spcPct val="150000"/>
                        </a:lnSpc>
                        <a:spcAft>
                          <a:spcPts val="800"/>
                        </a:spcAft>
                        <a:buNone/>
                      </a:pPr>
                      <a:r>
                        <a:rPr lang="tr-TR" sz="3200" kern="100">
                          <a:effectLst/>
                        </a:rPr>
                        <a:t>Üye</a:t>
                      </a:r>
                      <a:endParaRPr lang="tr-TR" sz="3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dirty="0">
                          <a:effectLst/>
                        </a:rPr>
                        <a:t>Psik. Cihat Çelik</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tr-TR" sz="3200" kern="100" dirty="0">
                          <a:effectLst/>
                        </a:rPr>
                        <a:t>Koor. Yrd.</a:t>
                      </a:r>
                      <a:endParaRPr lang="tr-TR" sz="3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391742"/>
                  </a:ext>
                </a:extLst>
              </a:tr>
            </a:tbl>
          </a:graphicData>
        </a:graphic>
      </p:graphicFrame>
    </p:spTree>
    <p:extLst>
      <p:ext uri="{BB962C8B-B14F-4D97-AF65-F5344CB8AC3E}">
        <p14:creationId xmlns:p14="http://schemas.microsoft.com/office/powerpoint/2010/main" val="2311493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BD1E-9997-D00F-EDC0-C979DC8848A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28FCAA4-1C52-A72E-FEF3-D2EF7B1B4505}"/>
              </a:ext>
            </a:extLst>
          </p:cNvPr>
          <p:cNvGraphicFramePr>
            <a:graphicFrameLocks noGrp="1"/>
          </p:cNvGraphicFramePr>
          <p:nvPr>
            <p:extLst>
              <p:ext uri="{D42A27DB-BD31-4B8C-83A1-F6EECF244321}">
                <p14:modId xmlns:p14="http://schemas.microsoft.com/office/powerpoint/2010/main" val="1163950375"/>
              </p:ext>
            </p:extLst>
          </p:nvPr>
        </p:nvGraphicFramePr>
        <p:xfrm>
          <a:off x="639417" y="463332"/>
          <a:ext cx="10913165" cy="5931335"/>
        </p:xfrm>
        <a:graphic>
          <a:graphicData uri="http://schemas.openxmlformats.org/drawingml/2006/table">
            <a:tbl>
              <a:tblPr firstRow="1" firstCol="1" bandRow="1">
                <a:tableStyleId>{5C22544A-7EE6-4342-B048-85BDC9FD1C3A}</a:tableStyleId>
              </a:tblPr>
              <a:tblGrid>
                <a:gridCol w="4803331">
                  <a:extLst>
                    <a:ext uri="{9D8B030D-6E8A-4147-A177-3AD203B41FA5}">
                      <a16:colId xmlns:a16="http://schemas.microsoft.com/office/drawing/2014/main" val="1085003434"/>
                    </a:ext>
                  </a:extLst>
                </a:gridCol>
                <a:gridCol w="4724147">
                  <a:extLst>
                    <a:ext uri="{9D8B030D-6E8A-4147-A177-3AD203B41FA5}">
                      <a16:colId xmlns:a16="http://schemas.microsoft.com/office/drawing/2014/main" val="1695527074"/>
                    </a:ext>
                  </a:extLst>
                </a:gridCol>
                <a:gridCol w="1385687">
                  <a:extLst>
                    <a:ext uri="{9D8B030D-6E8A-4147-A177-3AD203B41FA5}">
                      <a16:colId xmlns:a16="http://schemas.microsoft.com/office/drawing/2014/main" val="1109612370"/>
                    </a:ext>
                  </a:extLst>
                </a:gridCol>
              </a:tblGrid>
              <a:tr h="439615">
                <a:tc gridSpan="3">
                  <a:txBody>
                    <a:bodyPr/>
                    <a:lstStyle/>
                    <a:p>
                      <a:pPr algn="ctr">
                        <a:lnSpc>
                          <a:spcPct val="150000"/>
                        </a:lnSpc>
                        <a:spcAft>
                          <a:spcPts val="800"/>
                        </a:spcAft>
                        <a:buNone/>
                      </a:pPr>
                      <a:r>
                        <a:rPr lang="tr-TR" sz="3200" kern="100" dirty="0">
                          <a:solidFill>
                            <a:schemeClr val="tx1"/>
                          </a:solidFill>
                          <a:effectLst/>
                        </a:rPr>
                        <a:t>FAKÜLTE DANIŞMANLARI</a:t>
                      </a:r>
                      <a:endParaRPr lang="tr-TR" sz="3200"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98209570"/>
                  </a:ext>
                </a:extLst>
              </a:tr>
              <a:tr h="439615">
                <a:tc>
                  <a:txBody>
                    <a:bodyPr/>
                    <a:lstStyle/>
                    <a:p>
                      <a:pPr algn="ctr">
                        <a:lnSpc>
                          <a:spcPct val="150000"/>
                        </a:lnSpc>
                        <a:spcAft>
                          <a:spcPts val="800"/>
                        </a:spcAft>
                        <a:buNone/>
                      </a:pPr>
                      <a:r>
                        <a:rPr lang="tr-TR" sz="2000" b="1" kern="100">
                          <a:solidFill>
                            <a:schemeClr val="tx1"/>
                          </a:solidFill>
                          <a:effectLst/>
                        </a:rPr>
                        <a:t>Akademik Birim</a:t>
                      </a:r>
                      <a:endParaRPr lang="tr-TR" sz="2000" b="1" kern="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2000" b="1" kern="100">
                          <a:solidFill>
                            <a:schemeClr val="tx1"/>
                          </a:solidFill>
                          <a:effectLst/>
                        </a:rPr>
                        <a:t>Unvanı/Adı – Soyadı</a:t>
                      </a:r>
                      <a:endParaRPr lang="tr-TR" sz="2000" b="1" kern="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2000" b="1" kern="100" dirty="0">
                          <a:solidFill>
                            <a:schemeClr val="tx1"/>
                          </a:solidFill>
                          <a:effectLst/>
                        </a:rPr>
                        <a:t>Görevi</a:t>
                      </a:r>
                      <a:endParaRPr lang="tr-TR" sz="20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126273884"/>
                  </a:ext>
                </a:extLst>
              </a:tr>
              <a:tr h="439615">
                <a:tc>
                  <a:txBody>
                    <a:bodyPr/>
                    <a:lstStyle/>
                    <a:p>
                      <a:pPr algn="just">
                        <a:lnSpc>
                          <a:spcPct val="150000"/>
                        </a:lnSpc>
                        <a:spcAft>
                          <a:spcPts val="800"/>
                        </a:spcAft>
                        <a:buNone/>
                      </a:pPr>
                      <a:r>
                        <a:rPr lang="tr-TR" sz="2000" kern="100">
                          <a:effectLst/>
                        </a:rPr>
                        <a:t>Eğitim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dirty="0">
                          <a:effectLst/>
                        </a:rPr>
                        <a:t>Prof.Dr.İbrahim YERLİKAYA</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2704593877"/>
                  </a:ext>
                </a:extLst>
              </a:tr>
              <a:tr h="439615">
                <a:tc>
                  <a:txBody>
                    <a:bodyPr/>
                    <a:lstStyle/>
                    <a:p>
                      <a:pPr algn="just">
                        <a:lnSpc>
                          <a:spcPct val="150000"/>
                        </a:lnSpc>
                        <a:spcAft>
                          <a:spcPts val="800"/>
                        </a:spcAft>
                        <a:buNone/>
                      </a:pPr>
                      <a:r>
                        <a:rPr lang="tr-TR" sz="2000" kern="100" dirty="0">
                          <a:effectLst/>
                        </a:rPr>
                        <a:t>Beden Eğitimi ve Spor  Yüksekokulu</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Aft>
                          <a:spcPts val="800"/>
                        </a:spcAft>
                        <a:buNone/>
                      </a:pPr>
                      <a:r>
                        <a:rPr lang="tr-TR" sz="2000" kern="100">
                          <a:effectLst/>
                        </a:rPr>
                        <a:t>Doç.Dr.K. Yusuf AYTAÇ</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690129455"/>
                  </a:ext>
                </a:extLst>
              </a:tr>
              <a:tr h="439615">
                <a:tc>
                  <a:txBody>
                    <a:bodyPr/>
                    <a:lstStyle/>
                    <a:p>
                      <a:pPr algn="just">
                        <a:lnSpc>
                          <a:spcPct val="150000"/>
                        </a:lnSpc>
                        <a:spcAft>
                          <a:spcPts val="800"/>
                        </a:spcAft>
                        <a:buNone/>
                      </a:pPr>
                      <a:r>
                        <a:rPr lang="tr-TR" sz="2000" kern="100">
                          <a:effectLst/>
                        </a:rPr>
                        <a:t>Teknik Bilimler Meslek Yüksekokulu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Aft>
                          <a:spcPts val="800"/>
                        </a:spcAft>
                        <a:buNone/>
                      </a:pPr>
                      <a:r>
                        <a:rPr lang="tr-TR" sz="2000" kern="100">
                          <a:effectLst/>
                        </a:rPr>
                        <a:t>Dr.Öğr.Üyesi İsmail GÜRSOY</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3779748920"/>
                  </a:ext>
                </a:extLst>
              </a:tr>
              <a:tr h="439615">
                <a:tc>
                  <a:txBody>
                    <a:bodyPr/>
                    <a:lstStyle/>
                    <a:p>
                      <a:pPr algn="just">
                        <a:lnSpc>
                          <a:spcPct val="150000"/>
                        </a:lnSpc>
                        <a:spcAft>
                          <a:spcPts val="800"/>
                        </a:spcAft>
                        <a:buNone/>
                      </a:pPr>
                      <a:r>
                        <a:rPr lang="tr-TR" sz="2000" kern="100">
                          <a:effectLst/>
                        </a:rPr>
                        <a:t>İslami İlimler Fakültesi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Dr.Öğr.Üyesi İsmail KALKAN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050047039"/>
                  </a:ext>
                </a:extLst>
              </a:tr>
              <a:tr h="439615">
                <a:tc>
                  <a:txBody>
                    <a:bodyPr/>
                    <a:lstStyle/>
                    <a:p>
                      <a:pPr algn="just">
                        <a:lnSpc>
                          <a:spcPct val="150000"/>
                        </a:lnSpc>
                        <a:spcAft>
                          <a:spcPts val="800"/>
                        </a:spcAft>
                        <a:buNone/>
                      </a:pPr>
                      <a:r>
                        <a:rPr lang="tr-TR" sz="2000" kern="100">
                          <a:effectLst/>
                        </a:rPr>
                        <a:t>Sosyal Bilimler M.Y.</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Dr.Öğr.Üyesi Samet ZENGİNOĞLU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just">
                        <a:lnSpc>
                          <a:spcPct val="150000"/>
                        </a:lnSpc>
                        <a:spcAft>
                          <a:spcPts val="8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890144663"/>
                  </a:ext>
                </a:extLst>
              </a:tr>
              <a:tr h="439615">
                <a:tc>
                  <a:txBody>
                    <a:bodyPr/>
                    <a:lstStyle/>
                    <a:p>
                      <a:pPr>
                        <a:lnSpc>
                          <a:spcPct val="150000"/>
                        </a:lnSpc>
                        <a:spcAft>
                          <a:spcPts val="800"/>
                        </a:spcAft>
                        <a:buNone/>
                      </a:pPr>
                      <a:r>
                        <a:rPr lang="tr-TR" sz="2000" kern="100">
                          <a:effectLst/>
                        </a:rPr>
                        <a:t>Güzel Sanatlar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Dr.Öğr.Üyesi Nurullah ATALAY</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191134919"/>
                  </a:ext>
                </a:extLst>
              </a:tr>
              <a:tr h="439615">
                <a:tc>
                  <a:txBody>
                    <a:bodyPr/>
                    <a:lstStyle/>
                    <a:p>
                      <a:pPr>
                        <a:lnSpc>
                          <a:spcPct val="150000"/>
                        </a:lnSpc>
                        <a:spcBef>
                          <a:spcPts val="1200"/>
                        </a:spcBef>
                        <a:spcAft>
                          <a:spcPts val="300"/>
                        </a:spcAft>
                        <a:buNone/>
                      </a:pPr>
                      <a:r>
                        <a:rPr lang="tr-TR" sz="2000" kern="100">
                          <a:effectLst/>
                        </a:rPr>
                        <a:t>Kahta Meslek Yüksekokulu</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Ögr.Gör. İsmail DİNÇ</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205756466"/>
                  </a:ext>
                </a:extLst>
              </a:tr>
              <a:tr h="439615">
                <a:tc>
                  <a:txBody>
                    <a:bodyPr/>
                    <a:lstStyle/>
                    <a:p>
                      <a:pPr>
                        <a:lnSpc>
                          <a:spcPct val="150000"/>
                        </a:lnSpc>
                        <a:spcBef>
                          <a:spcPts val="1200"/>
                        </a:spcBef>
                        <a:spcAft>
                          <a:spcPts val="300"/>
                        </a:spcAft>
                        <a:buNone/>
                      </a:pPr>
                      <a:r>
                        <a:rPr lang="tr-TR" sz="2000" kern="100">
                          <a:effectLst/>
                        </a:rPr>
                        <a:t>Mühendislik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Doç.Dr. İsmail BOSKURT</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469502081"/>
                  </a:ext>
                </a:extLst>
              </a:tr>
              <a:tr h="439615">
                <a:tc>
                  <a:txBody>
                    <a:bodyPr/>
                    <a:lstStyle/>
                    <a:p>
                      <a:pPr>
                        <a:lnSpc>
                          <a:spcPct val="150000"/>
                        </a:lnSpc>
                        <a:spcBef>
                          <a:spcPts val="1200"/>
                        </a:spcBef>
                        <a:spcAft>
                          <a:spcPts val="300"/>
                        </a:spcAft>
                        <a:buNone/>
                      </a:pPr>
                      <a:r>
                        <a:rPr lang="tr-TR" sz="2000" kern="100">
                          <a:effectLst/>
                        </a:rPr>
                        <a:t>İktisadi ve idari bilimler fakültesi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Dr.Öğr.Üyesi Aylin AKYOL</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2763557676"/>
                  </a:ext>
                </a:extLst>
              </a:tr>
              <a:tr h="439615">
                <a:tc>
                  <a:txBody>
                    <a:bodyPr/>
                    <a:lstStyle/>
                    <a:p>
                      <a:pPr>
                        <a:lnSpc>
                          <a:spcPct val="150000"/>
                        </a:lnSpc>
                        <a:spcBef>
                          <a:spcPts val="1200"/>
                        </a:spcBef>
                        <a:spcAft>
                          <a:spcPts val="300"/>
                        </a:spcAft>
                        <a:buNone/>
                      </a:pPr>
                      <a:r>
                        <a:rPr lang="tr-TR" sz="2000" kern="100">
                          <a:effectLst/>
                        </a:rPr>
                        <a:t>Besni Ali Erdemoğlu Meslek Yüksekokulu</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Öğr.Gör.Abdulaziz CEYLAN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Danışman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3151661161"/>
                  </a:ext>
                </a:extLst>
              </a:tr>
              <a:tr h="439615">
                <a:tc>
                  <a:txBody>
                    <a:bodyPr/>
                    <a:lstStyle/>
                    <a:p>
                      <a:pPr>
                        <a:lnSpc>
                          <a:spcPct val="150000"/>
                        </a:lnSpc>
                        <a:spcBef>
                          <a:spcPts val="1200"/>
                        </a:spcBef>
                        <a:spcAft>
                          <a:spcPts val="300"/>
                        </a:spcAft>
                        <a:buNone/>
                      </a:pPr>
                      <a:r>
                        <a:rPr lang="tr-TR" sz="2000" kern="100" dirty="0">
                          <a:effectLst/>
                        </a:rPr>
                        <a:t>Dış Hekimliği Fakültesi  </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 Dr.Abdulsamet TANIK</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650625897"/>
                  </a:ext>
                </a:extLst>
              </a:tr>
            </a:tbl>
          </a:graphicData>
        </a:graphic>
      </p:graphicFrame>
    </p:spTree>
    <p:extLst>
      <p:ext uri="{BB962C8B-B14F-4D97-AF65-F5344CB8AC3E}">
        <p14:creationId xmlns:p14="http://schemas.microsoft.com/office/powerpoint/2010/main" val="68289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DEC8-2855-5AA8-6A2D-EC18B84850D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294565F-0D99-B1E7-BBCD-24B04ACD9D80}"/>
              </a:ext>
            </a:extLst>
          </p:cNvPr>
          <p:cNvGraphicFramePr>
            <a:graphicFrameLocks noGrp="1"/>
          </p:cNvGraphicFramePr>
          <p:nvPr>
            <p:extLst>
              <p:ext uri="{D42A27DB-BD31-4B8C-83A1-F6EECF244321}">
                <p14:modId xmlns:p14="http://schemas.microsoft.com/office/powerpoint/2010/main" val="4114653689"/>
              </p:ext>
            </p:extLst>
          </p:nvPr>
        </p:nvGraphicFramePr>
        <p:xfrm>
          <a:off x="639417" y="463332"/>
          <a:ext cx="10913165" cy="5931335"/>
        </p:xfrm>
        <a:graphic>
          <a:graphicData uri="http://schemas.openxmlformats.org/drawingml/2006/table">
            <a:tbl>
              <a:tblPr firstRow="1" firstCol="1" bandRow="1">
                <a:tableStyleId>{5C22544A-7EE6-4342-B048-85BDC9FD1C3A}</a:tableStyleId>
              </a:tblPr>
              <a:tblGrid>
                <a:gridCol w="4803331">
                  <a:extLst>
                    <a:ext uri="{9D8B030D-6E8A-4147-A177-3AD203B41FA5}">
                      <a16:colId xmlns:a16="http://schemas.microsoft.com/office/drawing/2014/main" val="1085003434"/>
                    </a:ext>
                  </a:extLst>
                </a:gridCol>
                <a:gridCol w="4724147">
                  <a:extLst>
                    <a:ext uri="{9D8B030D-6E8A-4147-A177-3AD203B41FA5}">
                      <a16:colId xmlns:a16="http://schemas.microsoft.com/office/drawing/2014/main" val="1695527074"/>
                    </a:ext>
                  </a:extLst>
                </a:gridCol>
                <a:gridCol w="1385687">
                  <a:extLst>
                    <a:ext uri="{9D8B030D-6E8A-4147-A177-3AD203B41FA5}">
                      <a16:colId xmlns:a16="http://schemas.microsoft.com/office/drawing/2014/main" val="1109612370"/>
                    </a:ext>
                  </a:extLst>
                </a:gridCol>
              </a:tblGrid>
              <a:tr h="439615">
                <a:tc gridSpan="3">
                  <a:txBody>
                    <a:bodyPr/>
                    <a:lstStyle/>
                    <a:p>
                      <a:pPr algn="ctr">
                        <a:lnSpc>
                          <a:spcPct val="150000"/>
                        </a:lnSpc>
                        <a:spcAft>
                          <a:spcPts val="800"/>
                        </a:spcAft>
                        <a:buNone/>
                      </a:pPr>
                      <a:r>
                        <a:rPr lang="tr-TR" sz="3200" kern="100" dirty="0">
                          <a:solidFill>
                            <a:schemeClr val="tx1"/>
                          </a:solidFill>
                          <a:effectLst/>
                        </a:rPr>
                        <a:t>FAKÜLTE DANIŞMANLARI</a:t>
                      </a:r>
                      <a:endParaRPr lang="tr-TR" sz="3200"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98209570"/>
                  </a:ext>
                </a:extLst>
              </a:tr>
              <a:tr h="439615">
                <a:tc>
                  <a:txBody>
                    <a:bodyPr/>
                    <a:lstStyle/>
                    <a:p>
                      <a:pPr algn="ctr">
                        <a:lnSpc>
                          <a:spcPct val="150000"/>
                        </a:lnSpc>
                        <a:spcAft>
                          <a:spcPts val="800"/>
                        </a:spcAft>
                        <a:buNone/>
                      </a:pPr>
                      <a:r>
                        <a:rPr lang="tr-TR" sz="2000" b="1" kern="100">
                          <a:solidFill>
                            <a:schemeClr val="tx1"/>
                          </a:solidFill>
                          <a:effectLst/>
                        </a:rPr>
                        <a:t>Akademik Birim</a:t>
                      </a:r>
                      <a:endParaRPr lang="tr-TR" sz="2000" b="1" kern="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2000" b="1" kern="100">
                          <a:solidFill>
                            <a:schemeClr val="tx1"/>
                          </a:solidFill>
                          <a:effectLst/>
                        </a:rPr>
                        <a:t>Unvanı/Adı – Soyadı</a:t>
                      </a:r>
                      <a:endParaRPr lang="tr-TR" sz="2000" b="1" kern="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gn="ctr">
                        <a:lnSpc>
                          <a:spcPct val="150000"/>
                        </a:lnSpc>
                        <a:spcAft>
                          <a:spcPts val="800"/>
                        </a:spcAft>
                        <a:buNone/>
                      </a:pPr>
                      <a:r>
                        <a:rPr lang="tr-TR" sz="2000" b="1" kern="100" dirty="0">
                          <a:solidFill>
                            <a:schemeClr val="tx1"/>
                          </a:solidFill>
                          <a:effectLst/>
                        </a:rPr>
                        <a:t>Görevi</a:t>
                      </a:r>
                      <a:endParaRPr lang="tr-TR" sz="2000" b="1" kern="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126273884"/>
                  </a:ext>
                </a:extLst>
              </a:tr>
              <a:tr h="439615">
                <a:tc>
                  <a:txBody>
                    <a:bodyPr/>
                    <a:lstStyle/>
                    <a:p>
                      <a:pPr>
                        <a:lnSpc>
                          <a:spcPct val="150000"/>
                        </a:lnSpc>
                        <a:spcBef>
                          <a:spcPts val="1200"/>
                        </a:spcBef>
                        <a:spcAft>
                          <a:spcPts val="300"/>
                        </a:spcAft>
                        <a:buNone/>
                      </a:pPr>
                      <a:r>
                        <a:rPr lang="tr-TR" sz="2000" kern="100" dirty="0">
                          <a:effectLst/>
                        </a:rPr>
                        <a:t>Mimalık Fakültesi </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Arş.Gör. Nebahat ÖZTAŞ</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2704593877"/>
                  </a:ext>
                </a:extLst>
              </a:tr>
              <a:tr h="439615">
                <a:tc>
                  <a:txBody>
                    <a:bodyPr/>
                    <a:lstStyle/>
                    <a:p>
                      <a:pPr>
                        <a:lnSpc>
                          <a:spcPct val="150000"/>
                        </a:lnSpc>
                        <a:spcBef>
                          <a:spcPts val="1200"/>
                        </a:spcBef>
                        <a:spcAft>
                          <a:spcPts val="300"/>
                        </a:spcAft>
                        <a:buNone/>
                      </a:pPr>
                      <a:r>
                        <a:rPr lang="tr-TR" sz="2000" kern="100">
                          <a:effectLst/>
                        </a:rPr>
                        <a:t>Devlet Konservatuarı</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Dr.Öğr.Üyesi M.Sadık DOĞAN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690129455"/>
                  </a:ext>
                </a:extLst>
              </a:tr>
              <a:tr h="439615">
                <a:tc>
                  <a:txBody>
                    <a:bodyPr/>
                    <a:lstStyle/>
                    <a:p>
                      <a:pPr>
                        <a:lnSpc>
                          <a:spcPct val="150000"/>
                        </a:lnSpc>
                        <a:spcBef>
                          <a:spcPts val="1200"/>
                        </a:spcBef>
                        <a:spcAft>
                          <a:spcPts val="300"/>
                        </a:spcAft>
                        <a:buNone/>
                      </a:pPr>
                      <a:r>
                        <a:rPr lang="tr-TR" sz="2000" kern="100" dirty="0">
                          <a:effectLst/>
                        </a:rPr>
                        <a:t>Sağlık Bilimleri Fakültesi </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Prof. Dr. Süleyman BAYRAM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3779748920"/>
                  </a:ext>
                </a:extLst>
              </a:tr>
              <a:tr h="439615">
                <a:tc>
                  <a:txBody>
                    <a:bodyPr/>
                    <a:lstStyle/>
                    <a:p>
                      <a:pPr>
                        <a:lnSpc>
                          <a:spcPct val="150000"/>
                        </a:lnSpc>
                        <a:spcBef>
                          <a:spcPts val="1200"/>
                        </a:spcBef>
                        <a:spcAft>
                          <a:spcPts val="300"/>
                        </a:spcAft>
                        <a:buNone/>
                      </a:pPr>
                      <a:r>
                        <a:rPr lang="tr-TR" sz="2000" kern="100">
                          <a:effectLst/>
                        </a:rPr>
                        <a:t>Fen Edebiyat Fakültesi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Prof.Dr. Ebubekir İNAN</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050047039"/>
                  </a:ext>
                </a:extLst>
              </a:tr>
              <a:tr h="439615">
                <a:tc>
                  <a:txBody>
                    <a:bodyPr/>
                    <a:lstStyle/>
                    <a:p>
                      <a:pPr>
                        <a:lnSpc>
                          <a:spcPct val="150000"/>
                        </a:lnSpc>
                        <a:spcBef>
                          <a:spcPts val="1200"/>
                        </a:spcBef>
                        <a:spcAft>
                          <a:spcPts val="300"/>
                        </a:spcAft>
                        <a:buNone/>
                      </a:pPr>
                      <a:r>
                        <a:rPr lang="tr-TR" sz="2000" kern="100">
                          <a:effectLst/>
                        </a:rPr>
                        <a:t>Eczacılık Fakültesi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 Dr Ali Serol ERTÜRK</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890144663"/>
                  </a:ext>
                </a:extLst>
              </a:tr>
              <a:tr h="439615">
                <a:tc>
                  <a:txBody>
                    <a:bodyPr/>
                    <a:lstStyle/>
                    <a:p>
                      <a:pPr>
                        <a:lnSpc>
                          <a:spcPct val="150000"/>
                        </a:lnSpc>
                        <a:spcBef>
                          <a:spcPts val="1200"/>
                        </a:spcBef>
                        <a:spcAft>
                          <a:spcPts val="300"/>
                        </a:spcAft>
                        <a:buNone/>
                      </a:pPr>
                      <a:r>
                        <a:rPr lang="tr-TR" sz="2000" kern="100">
                          <a:effectLst/>
                        </a:rPr>
                        <a:t>Turizm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Doç.Dr. Caner ÇALIŞKAN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4191134919"/>
                  </a:ext>
                </a:extLst>
              </a:tr>
              <a:tr h="439615">
                <a:tc>
                  <a:txBody>
                    <a:bodyPr/>
                    <a:lstStyle/>
                    <a:p>
                      <a:pPr>
                        <a:lnSpc>
                          <a:spcPct val="150000"/>
                        </a:lnSpc>
                        <a:spcBef>
                          <a:spcPts val="1200"/>
                        </a:spcBef>
                        <a:spcAft>
                          <a:spcPts val="300"/>
                        </a:spcAft>
                        <a:buNone/>
                      </a:pPr>
                      <a:r>
                        <a:rPr lang="tr-TR" sz="2000" kern="100">
                          <a:effectLst/>
                        </a:rPr>
                        <a:t>Yabancı Diller Yüksekokulu Müdürlüğü</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Dr. Öğr. Üyesi Özge GÜMÜŞ </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205756466"/>
                  </a:ext>
                </a:extLst>
              </a:tr>
              <a:tr h="439615">
                <a:tc>
                  <a:txBody>
                    <a:bodyPr/>
                    <a:lstStyle/>
                    <a:p>
                      <a:pPr>
                        <a:lnSpc>
                          <a:spcPct val="150000"/>
                        </a:lnSpc>
                        <a:spcBef>
                          <a:spcPts val="1200"/>
                        </a:spcBef>
                        <a:spcAft>
                          <a:spcPts val="300"/>
                        </a:spcAft>
                        <a:buNone/>
                      </a:pPr>
                      <a:r>
                        <a:rPr lang="tr-TR" sz="2000" kern="100">
                          <a:effectLst/>
                        </a:rPr>
                        <a:t>Tıp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Doç.Dr. Öznur ULUDAĞ</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469502081"/>
                  </a:ext>
                </a:extLst>
              </a:tr>
              <a:tr h="439615">
                <a:tc>
                  <a:txBody>
                    <a:bodyPr/>
                    <a:lstStyle/>
                    <a:p>
                      <a:pPr>
                        <a:lnSpc>
                          <a:spcPct val="150000"/>
                        </a:lnSpc>
                        <a:spcBef>
                          <a:spcPts val="1200"/>
                        </a:spcBef>
                        <a:spcAft>
                          <a:spcPts val="300"/>
                        </a:spcAft>
                        <a:buNone/>
                      </a:pPr>
                      <a:r>
                        <a:rPr lang="tr-TR" sz="2000" kern="100">
                          <a:effectLst/>
                        </a:rPr>
                        <a:t>Gölbaşı Meslek Yüksekokulu</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Öğr.Gör.M. Emin ÖZDEMİR</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2763557676"/>
                  </a:ext>
                </a:extLst>
              </a:tr>
              <a:tr h="439615">
                <a:tc>
                  <a:txBody>
                    <a:bodyPr/>
                    <a:lstStyle/>
                    <a:p>
                      <a:pPr>
                        <a:lnSpc>
                          <a:spcPct val="150000"/>
                        </a:lnSpc>
                        <a:spcBef>
                          <a:spcPts val="1200"/>
                        </a:spcBef>
                        <a:spcAft>
                          <a:spcPts val="300"/>
                        </a:spcAft>
                        <a:buNone/>
                      </a:pPr>
                      <a:r>
                        <a:rPr lang="tr-TR" sz="2000" kern="100">
                          <a:effectLst/>
                        </a:rPr>
                        <a:t>Lisansüstü Eğitim Fakültesi</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 Dr. Deniz TAŞDEMİR KORKMAZ</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3151661161"/>
                  </a:ext>
                </a:extLst>
              </a:tr>
              <a:tr h="439615">
                <a:tc>
                  <a:txBody>
                    <a:bodyPr/>
                    <a:lstStyle/>
                    <a:p>
                      <a:pPr>
                        <a:lnSpc>
                          <a:spcPct val="150000"/>
                        </a:lnSpc>
                        <a:spcBef>
                          <a:spcPts val="1200"/>
                        </a:spcBef>
                        <a:spcAft>
                          <a:spcPts val="300"/>
                        </a:spcAft>
                        <a:buNone/>
                      </a:pPr>
                      <a:r>
                        <a:rPr lang="tr-TR" sz="2000" kern="100">
                          <a:effectLst/>
                        </a:rPr>
                        <a:t>Sağlık Hizmetleri Meslek Yüksekokulu</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a:effectLst/>
                        </a:rPr>
                        <a:t>Doç. Dr. Salih AKBUDAK</a:t>
                      </a:r>
                      <a:endParaRPr lang="tr-TR"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tc>
                  <a:txBody>
                    <a:bodyPr/>
                    <a:lstStyle/>
                    <a:p>
                      <a:pPr>
                        <a:lnSpc>
                          <a:spcPct val="150000"/>
                        </a:lnSpc>
                        <a:spcBef>
                          <a:spcPts val="1200"/>
                        </a:spcBef>
                        <a:spcAft>
                          <a:spcPts val="300"/>
                        </a:spcAft>
                        <a:buNone/>
                      </a:pPr>
                      <a:r>
                        <a:rPr lang="tr-TR" sz="2000" kern="100" dirty="0">
                          <a:effectLst/>
                        </a:rPr>
                        <a:t>Danışman</a:t>
                      </a:r>
                      <a:endParaRPr lang="tr-TR"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043" marR="25043" marT="0" marB="0"/>
                </a:tc>
                <a:extLst>
                  <a:ext uri="{0D108BD9-81ED-4DB2-BD59-A6C34878D82A}">
                    <a16:rowId xmlns:a16="http://schemas.microsoft.com/office/drawing/2014/main" val="1650625897"/>
                  </a:ext>
                </a:extLst>
              </a:tr>
            </a:tbl>
          </a:graphicData>
        </a:graphic>
      </p:graphicFrame>
    </p:spTree>
    <p:extLst>
      <p:ext uri="{BB962C8B-B14F-4D97-AF65-F5344CB8AC3E}">
        <p14:creationId xmlns:p14="http://schemas.microsoft.com/office/powerpoint/2010/main" val="1992747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A0D2-BDA8-7BD3-6EE8-4DF5CCFB3136}"/>
            </a:ext>
          </a:extLst>
        </p:cNvPr>
        <p:cNvGrpSpPr/>
        <p:nvPr/>
      </p:nvGrpSpPr>
      <p:grpSpPr>
        <a:xfrm>
          <a:off x="0" y="0"/>
          <a:ext cx="0" cy="0"/>
          <a:chOff x="0" y="0"/>
          <a:chExt cx="0" cy="0"/>
        </a:xfrm>
      </p:grpSpPr>
      <p:sp>
        <p:nvSpPr>
          <p:cNvPr id="2" name="12 Metin kutusu">
            <a:extLst>
              <a:ext uri="{FF2B5EF4-FFF2-40B4-BE49-F238E27FC236}">
                <a16:creationId xmlns:a16="http://schemas.microsoft.com/office/drawing/2014/main" id="{E9B3A512-8541-2A63-BD3E-1C23CA6D021C}"/>
              </a:ext>
            </a:extLst>
          </p:cNvPr>
          <p:cNvSpPr txBox="1"/>
          <p:nvPr/>
        </p:nvSpPr>
        <p:spPr>
          <a:xfrm>
            <a:off x="2473478" y="2595624"/>
            <a:ext cx="7245041" cy="584775"/>
          </a:xfrm>
          <a:prstGeom prst="rect">
            <a:avLst/>
          </a:prstGeom>
          <a:noFill/>
        </p:spPr>
        <p:txBody>
          <a:bodyPr wrap="square" rtlCol="0">
            <a:spAutoFit/>
          </a:bodyPr>
          <a:lstStyle/>
          <a:p>
            <a:pPr algn="ctr"/>
            <a:r>
              <a:rPr lang="tr-TR" sz="3200" b="1" dirty="0">
                <a:solidFill>
                  <a:srgbClr val="002060"/>
                </a:solidFill>
                <a:latin typeface="+mj-lt"/>
                <a:ea typeface="Roboto"/>
                <a:cs typeface="Roboto"/>
                <a:sym typeface="Roboto"/>
              </a:rPr>
              <a:t>ENGELLİ ÖĞRENCİLER BİRİM FAALİYETLERİ</a:t>
            </a:r>
            <a:endParaRPr lang="tr-TR" sz="3200" dirty="0">
              <a:solidFill>
                <a:srgbClr val="002060"/>
              </a:solidFill>
              <a:latin typeface="+mj-lt"/>
              <a:ea typeface="Roboto"/>
              <a:cs typeface="Roboto"/>
              <a:sym typeface="Roboto"/>
            </a:endParaRPr>
          </a:p>
        </p:txBody>
      </p:sp>
      <p:pic>
        <p:nvPicPr>
          <p:cNvPr id="4" name="Resim 3">
            <a:extLst>
              <a:ext uri="{FF2B5EF4-FFF2-40B4-BE49-F238E27FC236}">
                <a16:creationId xmlns:a16="http://schemas.microsoft.com/office/drawing/2014/main" id="{16E7A703-062E-5544-2420-DE45B4ECF265}"/>
              </a:ext>
            </a:extLst>
          </p:cNvPr>
          <p:cNvPicPr>
            <a:picLocks noChangeAspect="1"/>
          </p:cNvPicPr>
          <p:nvPr/>
        </p:nvPicPr>
        <p:blipFill>
          <a:blip r:embed="rId2"/>
          <a:stretch>
            <a:fillRect/>
          </a:stretch>
        </p:blipFill>
        <p:spPr>
          <a:xfrm>
            <a:off x="2473479" y="391720"/>
            <a:ext cx="7245041" cy="2203904"/>
          </a:xfrm>
          <a:prstGeom prst="rect">
            <a:avLst/>
          </a:prstGeom>
        </p:spPr>
      </p:pic>
      <p:sp>
        <p:nvSpPr>
          <p:cNvPr id="5" name="Dikdörtgen 4">
            <a:extLst>
              <a:ext uri="{FF2B5EF4-FFF2-40B4-BE49-F238E27FC236}">
                <a16:creationId xmlns:a16="http://schemas.microsoft.com/office/drawing/2014/main" id="{57F8F364-1432-483D-8E5A-DD3DC964799F}"/>
              </a:ext>
            </a:extLst>
          </p:cNvPr>
          <p:cNvSpPr/>
          <p:nvPr/>
        </p:nvSpPr>
        <p:spPr>
          <a:xfrm>
            <a:off x="293883" y="3296711"/>
            <a:ext cx="11604229" cy="1477328"/>
          </a:xfrm>
          <a:prstGeom prst="rect">
            <a:avLst/>
          </a:prstGeom>
        </p:spPr>
        <p:txBody>
          <a:bodyPr wrap="square">
            <a:spAutoFit/>
          </a:bodyPr>
          <a:lstStyle/>
          <a:p>
            <a:r>
              <a:rPr lang="tr-TR" b="1" dirty="0"/>
              <a:t>MAYIS 2024 </a:t>
            </a:r>
          </a:p>
          <a:p>
            <a:endParaRPr lang="tr-TR" dirty="0"/>
          </a:p>
          <a:p>
            <a:r>
              <a:rPr lang="tr-TR" dirty="0"/>
              <a:t>Adıyaman Üniversitesi Engelli Öğrenci Koordinatörlüğü olarak 10-16 Mayıs Dünya Engelliler Haftası sebebiyle ADEKALP(Adıyaman Engelli Dernekleri Kalkındırma Platformu) ile Adıyaman Valisi Sayın Dr. Osman Varol ziyaret edilmiş ve öğrencilerin yaşadıkları sorunlar hakkında bilgilendirme yapılmıştır.</a:t>
            </a:r>
          </a:p>
        </p:txBody>
      </p:sp>
    </p:spTree>
    <p:extLst>
      <p:ext uri="{BB962C8B-B14F-4D97-AF65-F5344CB8AC3E}">
        <p14:creationId xmlns:p14="http://schemas.microsoft.com/office/powerpoint/2010/main" val="1132416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D69D8-B761-B593-0E15-2D928E3120E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665F4D3-3838-BA6C-4A2C-6D2438005D0B}"/>
              </a:ext>
            </a:extLst>
          </p:cNvPr>
          <p:cNvSpPr>
            <a:spLocks noChangeArrowheads="1"/>
          </p:cNvSpPr>
          <p:nvPr/>
        </p:nvSpPr>
        <p:spPr bwMode="auto">
          <a:xfrm>
            <a:off x="722812" y="687976"/>
            <a:ext cx="109154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graphicFrame>
        <p:nvGraphicFramePr>
          <p:cNvPr id="5" name="Object 4">
            <a:extLst>
              <a:ext uri="{FF2B5EF4-FFF2-40B4-BE49-F238E27FC236}">
                <a16:creationId xmlns:a16="http://schemas.microsoft.com/office/drawing/2014/main" id="{27D36F8C-0B83-AB8C-7464-CD6507333E72}"/>
              </a:ext>
            </a:extLst>
          </p:cNvPr>
          <p:cNvGraphicFramePr>
            <a:graphicFrameLocks/>
          </p:cNvGraphicFramePr>
          <p:nvPr>
            <p:extLst>
              <p:ext uri="{D42A27DB-BD31-4B8C-83A1-F6EECF244321}">
                <p14:modId xmlns:p14="http://schemas.microsoft.com/office/powerpoint/2010/main" val="486744411"/>
              </p:ext>
            </p:extLst>
          </p:nvPr>
        </p:nvGraphicFramePr>
        <p:xfrm>
          <a:off x="722812" y="687978"/>
          <a:ext cx="4789713" cy="3230880"/>
        </p:xfrm>
        <a:graphic>
          <a:graphicData uri="http://schemas.openxmlformats.org/presentationml/2006/ole">
            <mc:AlternateContent xmlns:mc="http://schemas.openxmlformats.org/markup-compatibility/2006">
              <mc:Choice xmlns:v="urn:schemas-microsoft-com:vml" Requires="v">
                <p:oleObj name="Resim" r:id="rId2" imgW="6858352" imgH="4762745" progId="StaticDib">
                  <p:embed/>
                </p:oleObj>
              </mc:Choice>
              <mc:Fallback>
                <p:oleObj name="Resim" r:id="rId2" imgW="6858352" imgH="4762745" progId="StaticDib">
                  <p:embed/>
                  <p:pic>
                    <p:nvPicPr>
                      <p:cNvPr id="0" name="rectole000000004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812" y="687978"/>
                        <a:ext cx="4789713" cy="3230880"/>
                      </a:xfrm>
                      <a:prstGeom prst="rect">
                        <a:avLst/>
                      </a:prstGeom>
                      <a:solidFill>
                        <a:srgbClr val="FFFFFF"/>
                      </a:solidFill>
                      <a:ln>
                        <a:noFill/>
                      </a:ln>
                    </p:spPr>
                  </p:pic>
                </p:oleObj>
              </mc:Fallback>
            </mc:AlternateContent>
          </a:graphicData>
        </a:graphic>
      </p:graphicFrame>
      <p:sp>
        <p:nvSpPr>
          <p:cNvPr id="6" name="Rectangle 4">
            <a:extLst>
              <a:ext uri="{FF2B5EF4-FFF2-40B4-BE49-F238E27FC236}">
                <a16:creationId xmlns:a16="http://schemas.microsoft.com/office/drawing/2014/main" id="{5E07C709-310F-7C36-78F0-B26A7C90C51A}"/>
              </a:ext>
            </a:extLst>
          </p:cNvPr>
          <p:cNvSpPr>
            <a:spLocks noChangeArrowheads="1"/>
          </p:cNvSpPr>
          <p:nvPr/>
        </p:nvSpPr>
        <p:spPr bwMode="auto">
          <a:xfrm flipV="1">
            <a:off x="6218515" y="539930"/>
            <a:ext cx="117489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graphicFrame>
        <p:nvGraphicFramePr>
          <p:cNvPr id="7" name="Object 6">
            <a:extLst>
              <a:ext uri="{FF2B5EF4-FFF2-40B4-BE49-F238E27FC236}">
                <a16:creationId xmlns:a16="http://schemas.microsoft.com/office/drawing/2014/main" id="{1BD7073D-BDB3-B660-E355-4D6289F3A19F}"/>
              </a:ext>
            </a:extLst>
          </p:cNvPr>
          <p:cNvGraphicFramePr>
            <a:graphicFrameLocks/>
          </p:cNvGraphicFramePr>
          <p:nvPr>
            <p:extLst>
              <p:ext uri="{D42A27DB-BD31-4B8C-83A1-F6EECF244321}">
                <p14:modId xmlns:p14="http://schemas.microsoft.com/office/powerpoint/2010/main" val="2237334695"/>
              </p:ext>
            </p:extLst>
          </p:nvPr>
        </p:nvGraphicFramePr>
        <p:xfrm>
          <a:off x="6096000" y="687976"/>
          <a:ext cx="5155474" cy="3261363"/>
        </p:xfrm>
        <a:graphic>
          <a:graphicData uri="http://schemas.openxmlformats.org/presentationml/2006/ole">
            <mc:AlternateContent xmlns:mc="http://schemas.openxmlformats.org/markup-compatibility/2006">
              <mc:Choice xmlns:v="urn:schemas-microsoft-com:vml" Requires="v">
                <p:oleObj name="Resim" r:id="rId4" imgW="6858352" imgH="4565885" progId="StaticDib">
                  <p:embed/>
                </p:oleObj>
              </mc:Choice>
              <mc:Fallback>
                <p:oleObj name="Resim" r:id="rId4" imgW="6858352" imgH="4565885" progId="StaticDib">
                  <p:embed/>
                  <p:pic>
                    <p:nvPicPr>
                      <p:cNvPr id="0" name="rectole000000004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687976"/>
                        <a:ext cx="5155474" cy="3261363"/>
                      </a:xfrm>
                      <a:prstGeom prst="rect">
                        <a:avLst/>
                      </a:prstGeom>
                      <a:solidFill>
                        <a:srgbClr val="FFFFFF"/>
                      </a:solidFill>
                      <a:ln>
                        <a:noFill/>
                      </a:ln>
                    </p:spPr>
                  </p:pic>
                </p:oleObj>
              </mc:Fallback>
            </mc:AlternateContent>
          </a:graphicData>
        </a:graphic>
      </p:graphicFrame>
    </p:spTree>
    <p:extLst>
      <p:ext uri="{BB962C8B-B14F-4D97-AF65-F5344CB8AC3E}">
        <p14:creationId xmlns:p14="http://schemas.microsoft.com/office/powerpoint/2010/main" val="27648149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4985</TotalTime>
  <Words>701</Words>
  <Application>Microsoft Office PowerPoint</Application>
  <PresentationFormat>Widescreen</PresentationFormat>
  <Paragraphs>140</Paragraphs>
  <Slides>15</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2" baseType="lpstr">
      <vt:lpstr>Arial</vt:lpstr>
      <vt:lpstr>Calibri</vt:lpstr>
      <vt:lpstr>Calibri Light</vt:lpstr>
      <vt:lpstr>Century Gothic</vt:lpstr>
      <vt:lpstr>Times New Roman</vt:lpstr>
      <vt:lpstr>Office Teması</vt:lpstr>
      <vt:lpstr>Picture (Device Independent Bitmap)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STANDARTLARI ENSTİTÜSÜ)TSE</dc:title>
  <dc:creator>pc</dc:creator>
  <cp:lastModifiedBy>Mevlüt</cp:lastModifiedBy>
  <cp:revision>448</cp:revision>
  <dcterms:created xsi:type="dcterms:W3CDTF">2024-03-22T10:47:33Z</dcterms:created>
  <dcterms:modified xsi:type="dcterms:W3CDTF">2025-06-17T19:40:44Z</dcterms:modified>
</cp:coreProperties>
</file>